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5197" r:id="rId5"/>
    <p:sldMasterId id="2147485265" r:id="rId6"/>
    <p:sldMasterId id="2147485485" r:id="rId7"/>
    <p:sldMasterId id="2147485550" r:id="rId8"/>
    <p:sldMasterId id="2147485584" r:id="rId9"/>
  </p:sldMasterIdLst>
  <p:notesMasterIdLst>
    <p:notesMasterId r:id="rId52"/>
  </p:notesMasterIdLst>
  <p:handoutMasterIdLst>
    <p:handoutMasterId r:id="rId53"/>
  </p:handoutMasterIdLst>
  <p:sldIdLst>
    <p:sldId id="744" r:id="rId10"/>
    <p:sldId id="745" r:id="rId11"/>
    <p:sldId id="726" r:id="rId12"/>
    <p:sldId id="749" r:id="rId13"/>
    <p:sldId id="712" r:id="rId14"/>
    <p:sldId id="748" r:id="rId15"/>
    <p:sldId id="750" r:id="rId16"/>
    <p:sldId id="746" r:id="rId17"/>
    <p:sldId id="737" r:id="rId18"/>
    <p:sldId id="747" r:id="rId19"/>
    <p:sldId id="727" r:id="rId20"/>
    <p:sldId id="738" r:id="rId21"/>
    <p:sldId id="753" r:id="rId22"/>
    <p:sldId id="739" r:id="rId23"/>
    <p:sldId id="730" r:id="rId24"/>
    <p:sldId id="719" r:id="rId25"/>
    <p:sldId id="720" r:id="rId26"/>
    <p:sldId id="721" r:id="rId27"/>
    <p:sldId id="722" r:id="rId28"/>
    <p:sldId id="735" r:id="rId29"/>
    <p:sldId id="731" r:id="rId30"/>
    <p:sldId id="732" r:id="rId31"/>
    <p:sldId id="733" r:id="rId32"/>
    <p:sldId id="734" r:id="rId33"/>
    <p:sldId id="736" r:id="rId34"/>
    <p:sldId id="723" r:id="rId35"/>
    <p:sldId id="751" r:id="rId36"/>
    <p:sldId id="759" r:id="rId37"/>
    <p:sldId id="760" r:id="rId38"/>
    <p:sldId id="761" r:id="rId39"/>
    <p:sldId id="741" r:id="rId40"/>
    <p:sldId id="724" r:id="rId41"/>
    <p:sldId id="755" r:id="rId42"/>
    <p:sldId id="752" r:id="rId43"/>
    <p:sldId id="754" r:id="rId44"/>
    <p:sldId id="756" r:id="rId45"/>
    <p:sldId id="757" r:id="rId46"/>
    <p:sldId id="758" r:id="rId47"/>
    <p:sldId id="743" r:id="rId48"/>
    <p:sldId id="729" r:id="rId49"/>
    <p:sldId id="725" r:id="rId50"/>
    <p:sldId id="688" r:id="rId51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1728">
          <p15:clr>
            <a:srgbClr val="A4A3A4"/>
          </p15:clr>
        </p15:guide>
        <p15:guide id="3" orient="horz" pos="3972">
          <p15:clr>
            <a:srgbClr val="A4A3A4"/>
          </p15:clr>
        </p15:guide>
        <p15:guide id="4" orient="horz" pos="3288">
          <p15:clr>
            <a:srgbClr val="A4A3A4"/>
          </p15:clr>
        </p15:guide>
        <p15:guide id="5" pos="5580">
          <p15:clr>
            <a:srgbClr val="A4A3A4"/>
          </p15:clr>
        </p15:guide>
        <p15:guide id="6" pos="228">
          <p15:clr>
            <a:srgbClr val="A4A3A4"/>
          </p15:clr>
        </p15:guide>
        <p15:guide id="7" pos="23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amita Dasgupta" initials="PD" lastIdx="2" clrIdx="0"/>
  <p:cmAuthor id="1" name="Tuomas Kiiski" initials="TK" lastIdx="1" clrIdx="1">
    <p:extLst>
      <p:ext uri="{19B8F6BF-5375-455C-9EA6-DF929625EA0E}">
        <p15:presenceInfo xmlns:p15="http://schemas.microsoft.com/office/powerpoint/2012/main" userId="S-1-5-21-1004336348-152049171-1801674531-8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F0"/>
    <a:srgbClr val="000000"/>
    <a:srgbClr val="021F43"/>
    <a:srgbClr val="128F9C"/>
    <a:srgbClr val="A367BB"/>
    <a:srgbClr val="BFBFB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84919" autoAdjust="0"/>
  </p:normalViewPr>
  <p:slideViewPr>
    <p:cSldViewPr snapToGrid="0" snapToObjects="1">
      <p:cViewPr varScale="1">
        <p:scale>
          <a:sx n="58" d="100"/>
          <a:sy n="58" d="100"/>
        </p:scale>
        <p:origin x="1436" y="36"/>
      </p:cViewPr>
      <p:guideLst>
        <p:guide orient="horz" pos="1026"/>
        <p:guide orient="horz" pos="1728"/>
        <p:guide orient="horz" pos="3972"/>
        <p:guide orient="horz" pos="3288"/>
        <p:guide pos="5580"/>
        <p:guide pos="228"/>
        <p:guide pos="23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aoj\Desktop\WB\Ukraine%202016-2017--\QER%2010%20April%202018\UKR%20AP%20Costs%20and%20benefits%20estimate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aoj\Desktop\WB\Ukraine%202016-2017--\QER%2010%20April%202018\UKR%20AP%20Costs%20and%20benefits%20estimated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aoj\Desktop\WB\Ukraine%202016-2017--\QER%2010%20April%202018\UKR%20AP%20Costs%20and%20benefits%20estimated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aoj\Desktop\WB\Ukraine%202016-2017--\QER%2010%20April%202018\UKR%20AP%20Costs%20and%20benefits%20estimated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89083862300707E-2"/>
          <c:y val="3.0765248828667019E-2"/>
          <c:w val="0.93102148545296493"/>
          <c:h val="0.8515541972007084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chemeClr val="accent1"/>
                </a:solidFill>
              </a:ln>
              <a:effectLst/>
            </c:spPr>
          </c:marker>
          <c:xVal>
            <c:numRef>
              <c:f>'Original listing '!$J$8:$J$29</c:f>
              <c:numCache>
                <c:formatCode>#\ ##0.0</c:formatCode>
                <c:ptCount val="22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0.5</c:v>
                </c:pt>
                <c:pt idx="7">
                  <c:v>0.7</c:v>
                </c:pt>
                <c:pt idx="8">
                  <c:v>0.8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1.5</c:v>
                </c:pt>
                <c:pt idx="18">
                  <c:v>1.5</c:v>
                </c:pt>
                <c:pt idx="19" formatCode="#,##0">
                  <c:v>2</c:v>
                </c:pt>
                <c:pt idx="20" formatCode="#,##0">
                  <c:v>2</c:v>
                </c:pt>
                <c:pt idx="21" formatCode="#,##0">
                  <c:v>2</c:v>
                </c:pt>
              </c:numCache>
            </c:numRef>
          </c:xVal>
          <c:yVal>
            <c:numRef>
              <c:f>'Original listing '!$L$8:$L$29</c:f>
              <c:numCache>
                <c:formatCode>#\ ##0.0</c:formatCode>
                <c:ptCount val="22"/>
                <c:pt idx="0">
                  <c:v>0.6</c:v>
                </c:pt>
                <c:pt idx="1">
                  <c:v>0.5</c:v>
                </c:pt>
                <c:pt idx="2">
                  <c:v>0.8</c:v>
                </c:pt>
                <c:pt idx="3">
                  <c:v>0.55000000000000004</c:v>
                </c:pt>
                <c:pt idx="4">
                  <c:v>0.7</c:v>
                </c:pt>
                <c:pt idx="5">
                  <c:v>0.9</c:v>
                </c:pt>
                <c:pt idx="6">
                  <c:v>1.5</c:v>
                </c:pt>
                <c:pt idx="7">
                  <c:v>1.2</c:v>
                </c:pt>
                <c:pt idx="13">
                  <c:v>5</c:v>
                </c:pt>
                <c:pt idx="19" formatCode="#,##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7C-4865-B09F-E10929BA0574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01600">
                <a:solidFill>
                  <a:schemeClr val="accent3"/>
                </a:solidFill>
              </a:ln>
              <a:effectLst/>
            </c:spPr>
          </c:marker>
          <c:xVal>
            <c:numRef>
              <c:f>'Original listing '!$J$8:$J$29</c:f>
              <c:numCache>
                <c:formatCode>#\ ##0.0</c:formatCode>
                <c:ptCount val="22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0.5</c:v>
                </c:pt>
                <c:pt idx="7">
                  <c:v>0.7</c:v>
                </c:pt>
                <c:pt idx="8">
                  <c:v>0.8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1.5</c:v>
                </c:pt>
                <c:pt idx="18">
                  <c:v>1.5</c:v>
                </c:pt>
                <c:pt idx="19" formatCode="#,##0">
                  <c:v>2</c:v>
                </c:pt>
                <c:pt idx="20" formatCode="#,##0">
                  <c:v>2</c:v>
                </c:pt>
                <c:pt idx="21" formatCode="#,##0">
                  <c:v>2</c:v>
                </c:pt>
              </c:numCache>
            </c:numRef>
          </c:xVal>
          <c:yVal>
            <c:numRef>
              <c:f>'Original listing '!$M$8:$M$29</c:f>
              <c:numCache>
                <c:formatCode>General</c:formatCode>
                <c:ptCount val="22"/>
                <c:pt idx="8" formatCode="#\ ##0.0">
                  <c:v>1.8</c:v>
                </c:pt>
                <c:pt idx="9" formatCode="#\ ##0.0">
                  <c:v>2</c:v>
                </c:pt>
                <c:pt idx="11" formatCode="#\ ##0.0">
                  <c:v>2.8</c:v>
                </c:pt>
                <c:pt idx="12" formatCode="#\ ##0.0">
                  <c:v>3</c:v>
                </c:pt>
                <c:pt idx="14" formatCode="#\ ##0.0">
                  <c:v>2.5</c:v>
                </c:pt>
                <c:pt idx="16" formatCode="#\ ##0.0">
                  <c:v>3</c:v>
                </c:pt>
                <c:pt idx="20" formatCode="#,##0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7C-4865-B09F-E10929BA0574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1016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'Original listing '!$J$8:$J$29</c:f>
              <c:numCache>
                <c:formatCode>#\ ##0.0</c:formatCode>
                <c:ptCount val="22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0.5</c:v>
                </c:pt>
                <c:pt idx="7">
                  <c:v>0.7</c:v>
                </c:pt>
                <c:pt idx="8">
                  <c:v>0.8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1.5</c:v>
                </c:pt>
                <c:pt idx="18">
                  <c:v>1.5</c:v>
                </c:pt>
                <c:pt idx="19" formatCode="#,##0">
                  <c:v>2</c:v>
                </c:pt>
                <c:pt idx="20" formatCode="#,##0">
                  <c:v>2</c:v>
                </c:pt>
                <c:pt idx="21" formatCode="#,##0">
                  <c:v>2</c:v>
                </c:pt>
              </c:numCache>
            </c:numRef>
          </c:xVal>
          <c:yVal>
            <c:numRef>
              <c:f>'Original listing '!$N$8:$N$29</c:f>
              <c:numCache>
                <c:formatCode>General</c:formatCode>
                <c:ptCount val="22"/>
                <c:pt idx="10" formatCode="#\ ##0.0">
                  <c:v>1.7</c:v>
                </c:pt>
                <c:pt idx="15" formatCode="#\ ##0.0">
                  <c:v>3</c:v>
                </c:pt>
                <c:pt idx="17" formatCode="#\ ##0.0">
                  <c:v>4</c:v>
                </c:pt>
                <c:pt idx="18" formatCode="#\ ##0.0">
                  <c:v>6</c:v>
                </c:pt>
                <c:pt idx="21" formatCode="#\ ##0.0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7C-4865-B09F-E10929BA0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001520"/>
        <c:axId val="329999560"/>
      </c:scatterChart>
      <c:valAx>
        <c:axId val="330001520"/>
        <c:scaling>
          <c:orientation val="minMax"/>
          <c:max val="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99560"/>
        <c:crosses val="autoZero"/>
        <c:crossBetween val="midCat"/>
        <c:majorUnit val="0.5"/>
      </c:valAx>
      <c:valAx>
        <c:axId val="32999956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001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74859100847822E-2"/>
          <c:y val="3.4831188102316744E-2"/>
          <c:w val="0.911999699647427"/>
          <c:h val="0.818340457809160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9"/>
            <c:marker>
              <c:symbol val="circle"/>
              <c:size val="5"/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C48-479D-921E-FACF189F505A}"/>
              </c:ext>
            </c:extLst>
          </c:dPt>
          <c:xVal>
            <c:numRef>
              <c:f>'Original listing '!$J$8:$J$43</c:f>
              <c:numCache>
                <c:formatCode>#\ ##0.0</c:formatCode>
                <c:ptCount val="36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0.5</c:v>
                </c:pt>
                <c:pt idx="7">
                  <c:v>0.7</c:v>
                </c:pt>
                <c:pt idx="8">
                  <c:v>0.8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1.5</c:v>
                </c:pt>
                <c:pt idx="18">
                  <c:v>1.5</c:v>
                </c:pt>
                <c:pt idx="19" formatCode="#,##0">
                  <c:v>2</c:v>
                </c:pt>
                <c:pt idx="20" formatCode="#,##0">
                  <c:v>2</c:v>
                </c:pt>
                <c:pt idx="21" formatCode="#,##0">
                  <c:v>2</c:v>
                </c:pt>
                <c:pt idx="22" formatCode="#,##0">
                  <c:v>3</c:v>
                </c:pt>
                <c:pt idx="23" formatCode="#,##0">
                  <c:v>3</c:v>
                </c:pt>
                <c:pt idx="24" formatCode="#,##0">
                  <c:v>5</c:v>
                </c:pt>
                <c:pt idx="25" formatCode="#,##0">
                  <c:v>5</c:v>
                </c:pt>
                <c:pt idx="26" formatCode="#,##0">
                  <c:v>5</c:v>
                </c:pt>
                <c:pt idx="27" formatCode="#,##0">
                  <c:v>5</c:v>
                </c:pt>
                <c:pt idx="28" formatCode="#,##0">
                  <c:v>5</c:v>
                </c:pt>
                <c:pt idx="29" formatCode="#,##0">
                  <c:v>6</c:v>
                </c:pt>
                <c:pt idx="30" formatCode="#,##0">
                  <c:v>6</c:v>
                </c:pt>
                <c:pt idx="31" formatCode="#,##0">
                  <c:v>7</c:v>
                </c:pt>
                <c:pt idx="32" formatCode="#,##0">
                  <c:v>8</c:v>
                </c:pt>
                <c:pt idx="33" formatCode="#,##0">
                  <c:v>8</c:v>
                </c:pt>
                <c:pt idx="34" formatCode="#,##0">
                  <c:v>8</c:v>
                </c:pt>
                <c:pt idx="35" formatCode="#,##0">
                  <c:v>9</c:v>
                </c:pt>
              </c:numCache>
            </c:numRef>
          </c:xVal>
          <c:yVal>
            <c:numRef>
              <c:f>'Original listing '!$L$8:$L$43</c:f>
              <c:numCache>
                <c:formatCode>#\ ##0.0</c:formatCode>
                <c:ptCount val="36"/>
                <c:pt idx="0">
                  <c:v>0.6</c:v>
                </c:pt>
                <c:pt idx="1">
                  <c:v>0.5</c:v>
                </c:pt>
                <c:pt idx="2">
                  <c:v>0.8</c:v>
                </c:pt>
                <c:pt idx="3">
                  <c:v>0.55000000000000004</c:v>
                </c:pt>
                <c:pt idx="4">
                  <c:v>0.7</c:v>
                </c:pt>
                <c:pt idx="5">
                  <c:v>0.9</c:v>
                </c:pt>
                <c:pt idx="6">
                  <c:v>1.5</c:v>
                </c:pt>
                <c:pt idx="7">
                  <c:v>1.2</c:v>
                </c:pt>
                <c:pt idx="13">
                  <c:v>5</c:v>
                </c:pt>
                <c:pt idx="19" formatCode="#,##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48-479D-921E-FACF189F505A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20"/>
            <c:marker>
              <c:symbol val="circle"/>
              <c:size val="5"/>
              <c:spPr>
                <a:solidFill>
                  <a:schemeClr val="accent2"/>
                </a:solidFill>
                <a:ln w="254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C48-479D-921E-FACF189F505A}"/>
              </c:ext>
            </c:extLst>
          </c:dPt>
          <c:dPt>
            <c:idx val="25"/>
            <c:marker>
              <c:symbol val="circle"/>
              <c:size val="5"/>
              <c:spPr>
                <a:solidFill>
                  <a:schemeClr val="accent2"/>
                </a:solidFill>
                <a:ln w="635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C48-479D-921E-FACF189F505A}"/>
              </c:ext>
            </c:extLst>
          </c:dPt>
          <c:dPt>
            <c:idx val="26"/>
            <c:marker>
              <c:symbol val="circle"/>
              <c:size val="5"/>
              <c:spPr>
                <a:solidFill>
                  <a:schemeClr val="accent2"/>
                </a:solidFill>
                <a:ln w="635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C48-479D-921E-FACF189F505A}"/>
              </c:ext>
            </c:extLst>
          </c:dPt>
          <c:dPt>
            <c:idx val="28"/>
            <c:marker>
              <c:symbol val="circle"/>
              <c:size val="5"/>
              <c:spPr>
                <a:solidFill>
                  <a:schemeClr val="accent3"/>
                </a:solidFill>
                <a:ln w="635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C48-479D-921E-FACF189F505A}"/>
              </c:ext>
            </c:extLst>
          </c:dPt>
          <c:dPt>
            <c:idx val="29"/>
            <c:marker>
              <c:symbol val="circle"/>
              <c:size val="5"/>
              <c:spPr>
                <a:solidFill>
                  <a:schemeClr val="accent2"/>
                </a:solidFill>
                <a:ln w="762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C48-479D-921E-FACF189F505A}"/>
              </c:ext>
            </c:extLst>
          </c:dPt>
          <c:dPt>
            <c:idx val="30"/>
            <c:marker>
              <c:symbol val="circle"/>
              <c:size val="5"/>
              <c:spPr>
                <a:solidFill>
                  <a:schemeClr val="accent2"/>
                </a:solidFill>
                <a:ln w="762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EC48-479D-921E-FACF189F505A}"/>
              </c:ext>
            </c:extLst>
          </c:dPt>
          <c:dPt>
            <c:idx val="32"/>
            <c:marker>
              <c:symbol val="circle"/>
              <c:size val="5"/>
              <c:spPr>
                <a:solidFill>
                  <a:schemeClr val="accent2"/>
                </a:solidFill>
                <a:ln w="1016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C48-479D-921E-FACF189F505A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accent2"/>
                </a:solidFill>
                <a:ln w="1016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C48-479D-921E-FACF189F505A}"/>
              </c:ext>
            </c:extLst>
          </c:dPt>
          <c:xVal>
            <c:numRef>
              <c:f>'Original listing '!$J$8:$J$43</c:f>
              <c:numCache>
                <c:formatCode>#\ ##0.0</c:formatCode>
                <c:ptCount val="36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0.5</c:v>
                </c:pt>
                <c:pt idx="7">
                  <c:v>0.7</c:v>
                </c:pt>
                <c:pt idx="8">
                  <c:v>0.8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1.5</c:v>
                </c:pt>
                <c:pt idx="18">
                  <c:v>1.5</c:v>
                </c:pt>
                <c:pt idx="19" formatCode="#,##0">
                  <c:v>2</c:v>
                </c:pt>
                <c:pt idx="20" formatCode="#,##0">
                  <c:v>2</c:v>
                </c:pt>
                <c:pt idx="21" formatCode="#,##0">
                  <c:v>2</c:v>
                </c:pt>
                <c:pt idx="22" formatCode="#,##0">
                  <c:v>3</c:v>
                </c:pt>
                <c:pt idx="23" formatCode="#,##0">
                  <c:v>3</c:v>
                </c:pt>
                <c:pt idx="24" formatCode="#,##0">
                  <c:v>5</c:v>
                </c:pt>
                <c:pt idx="25" formatCode="#,##0">
                  <c:v>5</c:v>
                </c:pt>
                <c:pt idx="26" formatCode="#,##0">
                  <c:v>5</c:v>
                </c:pt>
                <c:pt idx="27" formatCode="#,##0">
                  <c:v>5</c:v>
                </c:pt>
                <c:pt idx="28" formatCode="#,##0">
                  <c:v>5</c:v>
                </c:pt>
                <c:pt idx="29" formatCode="#,##0">
                  <c:v>6</c:v>
                </c:pt>
                <c:pt idx="30" formatCode="#,##0">
                  <c:v>6</c:v>
                </c:pt>
                <c:pt idx="31" formatCode="#,##0">
                  <c:v>7</c:v>
                </c:pt>
                <c:pt idx="32" formatCode="#,##0">
                  <c:v>8</c:v>
                </c:pt>
                <c:pt idx="33" formatCode="#,##0">
                  <c:v>8</c:v>
                </c:pt>
                <c:pt idx="34" formatCode="#,##0">
                  <c:v>8</c:v>
                </c:pt>
                <c:pt idx="35" formatCode="#,##0">
                  <c:v>9</c:v>
                </c:pt>
              </c:numCache>
            </c:numRef>
          </c:xVal>
          <c:yVal>
            <c:numRef>
              <c:f>'Original listing '!$M$8:$M$43</c:f>
              <c:numCache>
                <c:formatCode>General</c:formatCode>
                <c:ptCount val="36"/>
                <c:pt idx="8" formatCode="#\ ##0.0">
                  <c:v>1.8</c:v>
                </c:pt>
                <c:pt idx="9" formatCode="#\ ##0.0">
                  <c:v>2</c:v>
                </c:pt>
                <c:pt idx="11" formatCode="#\ ##0.0">
                  <c:v>2.8</c:v>
                </c:pt>
                <c:pt idx="12" formatCode="#\ ##0.0">
                  <c:v>3</c:v>
                </c:pt>
                <c:pt idx="14" formatCode="#\ ##0.0">
                  <c:v>2.5</c:v>
                </c:pt>
                <c:pt idx="16" formatCode="#\ ##0.0">
                  <c:v>3</c:v>
                </c:pt>
                <c:pt idx="20" formatCode="#,##0">
                  <c:v>6</c:v>
                </c:pt>
                <c:pt idx="25" formatCode="#,##0">
                  <c:v>15</c:v>
                </c:pt>
                <c:pt idx="26" formatCode="#,##0">
                  <c:v>12</c:v>
                </c:pt>
                <c:pt idx="28" formatCode="#,##0">
                  <c:v>14</c:v>
                </c:pt>
                <c:pt idx="29" formatCode="#,##0">
                  <c:v>10</c:v>
                </c:pt>
                <c:pt idx="30" formatCode="#,##0">
                  <c:v>25</c:v>
                </c:pt>
                <c:pt idx="32" formatCode="#,##0">
                  <c:v>40</c:v>
                </c:pt>
                <c:pt idx="33" formatCode="#,##0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C48-479D-921E-FACF189F505A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Pt>
            <c:idx val="21"/>
            <c:marker>
              <c:symbol val="circle"/>
              <c:size val="5"/>
              <c:spPr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C48-479D-921E-FACF189F505A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EC48-479D-921E-FACF189F505A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EC48-479D-921E-FACF189F505A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chemeClr val="bg1">
                    <a:lumMod val="65000"/>
                  </a:schemeClr>
                </a:solidFill>
                <a:ln w="635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EC48-479D-921E-FACF189F505A}"/>
              </c:ext>
            </c:extLst>
          </c:dPt>
          <c:dPt>
            <c:idx val="27"/>
            <c:marker>
              <c:symbol val="circle"/>
              <c:size val="5"/>
              <c:spPr>
                <a:solidFill>
                  <a:schemeClr val="bg1">
                    <a:lumMod val="65000"/>
                  </a:schemeClr>
                </a:solidFill>
                <a:ln w="635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EC48-479D-921E-FACF189F505A}"/>
              </c:ext>
            </c:extLst>
          </c:dPt>
          <c:dPt>
            <c:idx val="31"/>
            <c:marker>
              <c:symbol val="circle"/>
              <c:size val="5"/>
              <c:spPr>
                <a:solidFill>
                  <a:schemeClr val="bg1">
                    <a:lumMod val="65000"/>
                  </a:schemeClr>
                </a:solidFill>
                <a:ln w="889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EC48-479D-921E-FACF189F505A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>
                    <a:lumMod val="65000"/>
                  </a:schemeClr>
                </a:solidFill>
                <a:ln w="1016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EC48-479D-921E-FACF189F505A}"/>
              </c:ext>
            </c:extLst>
          </c:dPt>
          <c:dPt>
            <c:idx val="35"/>
            <c:marker>
              <c:symbol val="circle"/>
              <c:size val="5"/>
              <c:spPr>
                <a:solidFill>
                  <a:schemeClr val="bg1">
                    <a:lumMod val="65000"/>
                  </a:schemeClr>
                </a:solidFill>
                <a:ln w="1143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EC48-479D-921E-FACF189F505A}"/>
              </c:ext>
            </c:extLst>
          </c:dPt>
          <c:xVal>
            <c:numRef>
              <c:f>'Original listing '!$J$8:$J$43</c:f>
              <c:numCache>
                <c:formatCode>#\ ##0.0</c:formatCode>
                <c:ptCount val="36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0.5</c:v>
                </c:pt>
                <c:pt idx="7">
                  <c:v>0.7</c:v>
                </c:pt>
                <c:pt idx="8">
                  <c:v>0.8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1.5</c:v>
                </c:pt>
                <c:pt idx="18">
                  <c:v>1.5</c:v>
                </c:pt>
                <c:pt idx="19" formatCode="#,##0">
                  <c:v>2</c:v>
                </c:pt>
                <c:pt idx="20" formatCode="#,##0">
                  <c:v>2</c:v>
                </c:pt>
                <c:pt idx="21" formatCode="#,##0">
                  <c:v>2</c:v>
                </c:pt>
                <c:pt idx="22" formatCode="#,##0">
                  <c:v>3</c:v>
                </c:pt>
                <c:pt idx="23" formatCode="#,##0">
                  <c:v>3</c:v>
                </c:pt>
                <c:pt idx="24" formatCode="#,##0">
                  <c:v>5</c:v>
                </c:pt>
                <c:pt idx="25" formatCode="#,##0">
                  <c:v>5</c:v>
                </c:pt>
                <c:pt idx="26" formatCode="#,##0">
                  <c:v>5</c:v>
                </c:pt>
                <c:pt idx="27" formatCode="#,##0">
                  <c:v>5</c:v>
                </c:pt>
                <c:pt idx="28" formatCode="#,##0">
                  <c:v>5</c:v>
                </c:pt>
                <c:pt idx="29" formatCode="#,##0">
                  <c:v>6</c:v>
                </c:pt>
                <c:pt idx="30" formatCode="#,##0">
                  <c:v>6</c:v>
                </c:pt>
                <c:pt idx="31" formatCode="#,##0">
                  <c:v>7</c:v>
                </c:pt>
                <c:pt idx="32" formatCode="#,##0">
                  <c:v>8</c:v>
                </c:pt>
                <c:pt idx="33" formatCode="#,##0">
                  <c:v>8</c:v>
                </c:pt>
                <c:pt idx="34" formatCode="#,##0">
                  <c:v>8</c:v>
                </c:pt>
                <c:pt idx="35" formatCode="#,##0">
                  <c:v>9</c:v>
                </c:pt>
              </c:numCache>
            </c:numRef>
          </c:xVal>
          <c:yVal>
            <c:numRef>
              <c:f>'Original listing '!$N$8:$N$43</c:f>
              <c:numCache>
                <c:formatCode>General</c:formatCode>
                <c:ptCount val="36"/>
                <c:pt idx="10" formatCode="#\ ##0.0">
                  <c:v>1.7</c:v>
                </c:pt>
                <c:pt idx="15" formatCode="#\ ##0.0">
                  <c:v>3</c:v>
                </c:pt>
                <c:pt idx="17" formatCode="#\ ##0.0">
                  <c:v>4</c:v>
                </c:pt>
                <c:pt idx="18" formatCode="#\ ##0.0">
                  <c:v>6</c:v>
                </c:pt>
                <c:pt idx="21" formatCode="#\ ##0.0">
                  <c:v>3.5</c:v>
                </c:pt>
                <c:pt idx="22" formatCode="#\ ##0.0">
                  <c:v>9</c:v>
                </c:pt>
                <c:pt idx="23" formatCode="#\ ##0.0">
                  <c:v>8.5</c:v>
                </c:pt>
                <c:pt idx="24" formatCode="#,##0">
                  <c:v>8</c:v>
                </c:pt>
                <c:pt idx="27" formatCode="#,##0">
                  <c:v>11</c:v>
                </c:pt>
                <c:pt idx="31" formatCode="#,##0">
                  <c:v>15</c:v>
                </c:pt>
                <c:pt idx="34" formatCode="#,##0">
                  <c:v>17</c:v>
                </c:pt>
                <c:pt idx="35" formatCode="#,##0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EC48-479D-921E-FACF189F5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408248"/>
        <c:axId val="448411384"/>
      </c:scatterChart>
      <c:valAx>
        <c:axId val="448408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411384"/>
        <c:crosses val="autoZero"/>
        <c:crossBetween val="midCat"/>
      </c:valAx>
      <c:valAx>
        <c:axId val="44841138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408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88821855243596E-2"/>
          <c:y val="3.8327066458886498E-2"/>
          <c:w val="0.92780066875202238"/>
          <c:h val="0.8785680854478423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listing '!$J$44:$J$50</c:f>
              <c:numCache>
                <c:formatCode>#,##0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15</c:v>
                </c:pt>
              </c:numCache>
            </c:numRef>
          </c:xVal>
          <c:yVal>
            <c:numRef>
              <c:f>'Original listing '!$L$44:$L$50</c:f>
              <c:numCache>
                <c:formatCode>General</c:formatCode>
                <c:ptCount val="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C1-4BD0-93B0-212E895C2C1C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listing '!$J$44:$J$50</c:f>
              <c:numCache>
                <c:formatCode>#,##0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15</c:v>
                </c:pt>
              </c:numCache>
            </c:numRef>
          </c:xVal>
          <c:yVal>
            <c:numRef>
              <c:f>'Original listing '!$M$44:$M$50</c:f>
              <c:numCache>
                <c:formatCode>General</c:formatCode>
                <c:ptCount val="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C1-4BD0-93B0-212E895C2C1C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3"/>
                </a:solidFill>
                <a:ln w="127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BC1-4BD0-93B0-212E895C2C1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3"/>
                </a:solidFill>
                <a:ln w="127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BC1-4BD0-93B0-212E895C2C1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3"/>
                </a:solidFill>
                <a:ln w="127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BC1-4BD0-93B0-212E895C2C1C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3"/>
                </a:solidFill>
                <a:ln w="127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BC1-4BD0-93B0-212E895C2C1C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3"/>
                </a:solidFill>
                <a:ln w="1905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BC1-4BD0-93B0-212E895C2C1C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3"/>
                </a:solidFill>
                <a:ln w="1905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BC1-4BD0-93B0-212E895C2C1C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3"/>
                </a:solidFill>
                <a:ln w="1905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BC1-4BD0-93B0-212E895C2C1C}"/>
              </c:ext>
            </c:extLst>
          </c:dPt>
          <c:xVal>
            <c:numRef>
              <c:f>'Original listing '!$J$44:$J$50</c:f>
              <c:numCache>
                <c:formatCode>#,##0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15</c:v>
                </c:pt>
              </c:numCache>
            </c:numRef>
          </c:xVal>
          <c:yVal>
            <c:numRef>
              <c:f>'Original listing '!$N$44:$N$50</c:f>
              <c:numCache>
                <c:formatCode>#,##0</c:formatCode>
                <c:ptCount val="7"/>
                <c:pt idx="0">
                  <c:v>18</c:v>
                </c:pt>
                <c:pt idx="1">
                  <c:v>35</c:v>
                </c:pt>
                <c:pt idx="2">
                  <c:v>50</c:v>
                </c:pt>
                <c:pt idx="3">
                  <c:v>25</c:v>
                </c:pt>
                <c:pt idx="4">
                  <c:v>45</c:v>
                </c:pt>
                <c:pt idx="5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BC1-4BD0-93B0-212E895C2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406680"/>
        <c:axId val="448400408"/>
      </c:scatterChart>
      <c:valAx>
        <c:axId val="448406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400408"/>
        <c:crosses val="autoZero"/>
        <c:crossBetween val="midCat"/>
      </c:valAx>
      <c:valAx>
        <c:axId val="44840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406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80816986062116E-2"/>
          <c:y val="3.0860910904836662E-2"/>
          <c:w val="0.89098454359871682"/>
          <c:h val="0.855448546173074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listing '!$J$44:$J$68</c:f>
              <c:numCache>
                <c:formatCode>#,##0</c:formatCode>
                <c:ptCount val="2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15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24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30</c:v>
                </c:pt>
                <c:pt idx="18">
                  <c:v>35</c:v>
                </c:pt>
                <c:pt idx="19">
                  <c:v>40</c:v>
                </c:pt>
                <c:pt idx="20">
                  <c:v>45</c:v>
                </c:pt>
                <c:pt idx="21">
                  <c:v>50</c:v>
                </c:pt>
                <c:pt idx="22">
                  <c:v>65</c:v>
                </c:pt>
                <c:pt idx="23">
                  <c:v>65</c:v>
                </c:pt>
                <c:pt idx="24">
                  <c:v>70</c:v>
                </c:pt>
              </c:numCache>
            </c:numRef>
          </c:xVal>
          <c:yVal>
            <c:numRef>
              <c:f>'Original listing '!$L$44:$L$68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A8-478C-9F80-493B8404D5F3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127000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5A8-478C-9F80-493B8404D5F3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2"/>
                </a:solidFill>
                <a:ln w="127000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5A8-478C-9F80-493B8404D5F3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chemeClr val="accent2"/>
                </a:solidFill>
                <a:ln w="158750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5A8-478C-9F80-493B8404D5F3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chemeClr val="accent2"/>
                </a:solidFill>
                <a:ln w="222250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5A8-478C-9F80-493B8404D5F3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chemeClr val="accent2"/>
                </a:solidFill>
                <a:ln w="285750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5A8-478C-9F80-493B8404D5F3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chemeClr val="accent2"/>
                </a:solidFill>
                <a:ln w="444500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5A8-478C-9F80-493B8404D5F3}"/>
              </c:ext>
            </c:extLst>
          </c:dPt>
          <c:xVal>
            <c:numRef>
              <c:f>'Original listing '!$J$44:$J$68</c:f>
              <c:numCache>
                <c:formatCode>#,##0</c:formatCode>
                <c:ptCount val="2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15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24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30</c:v>
                </c:pt>
                <c:pt idx="18">
                  <c:v>35</c:v>
                </c:pt>
                <c:pt idx="19">
                  <c:v>40</c:v>
                </c:pt>
                <c:pt idx="20">
                  <c:v>45</c:v>
                </c:pt>
                <c:pt idx="21">
                  <c:v>50</c:v>
                </c:pt>
                <c:pt idx="22">
                  <c:v>65</c:v>
                </c:pt>
                <c:pt idx="23">
                  <c:v>65</c:v>
                </c:pt>
                <c:pt idx="24">
                  <c:v>70</c:v>
                </c:pt>
              </c:numCache>
            </c:numRef>
          </c:xVal>
          <c:yVal>
            <c:numRef>
              <c:f>'Original listing '!$M$44:$M$68</c:f>
              <c:numCache>
                <c:formatCode>General</c:formatCode>
                <c:ptCount val="25"/>
                <c:pt idx="8" formatCode="#,##0">
                  <c:v>59</c:v>
                </c:pt>
                <c:pt idx="11" formatCode="#,##0">
                  <c:v>80</c:v>
                </c:pt>
                <c:pt idx="14" formatCode="#,##0">
                  <c:v>50</c:v>
                </c:pt>
                <c:pt idx="18" formatCode="#,##0">
                  <c:v>72</c:v>
                </c:pt>
                <c:pt idx="20" formatCode="#,##0">
                  <c:v>105</c:v>
                </c:pt>
                <c:pt idx="24" formatCode="#,##0">
                  <c:v>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5A8-478C-9F80-493B8404D5F3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chemeClr val="accent3"/>
                </a:solidFill>
                <a:ln w="127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5A8-478C-9F80-493B8404D5F3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3"/>
                </a:solidFill>
                <a:ln w="127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5A8-478C-9F80-493B8404D5F3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3"/>
                </a:solidFill>
                <a:ln w="127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5A8-478C-9F80-493B8404D5F3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3"/>
                </a:solidFill>
                <a:ln w="127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5A8-478C-9F80-493B8404D5F3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3"/>
                </a:solidFill>
                <a:ln w="1524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5A8-478C-9F80-493B8404D5F3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accent3"/>
                </a:solidFill>
                <a:ln w="1524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5A8-478C-9F80-493B8404D5F3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chemeClr val="accent3"/>
                </a:solidFill>
                <a:ln w="1524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5A8-478C-9F80-493B8404D5F3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accent3"/>
                </a:solidFill>
                <a:ln w="1905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5A8-478C-9F80-493B8404D5F3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chemeClr val="accent3"/>
                </a:solidFill>
                <a:ln w="254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5A8-478C-9F80-493B8404D5F3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accent3"/>
                </a:solidFill>
                <a:ln w="3175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5A8-478C-9F80-493B8404D5F3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accent3"/>
                </a:solidFill>
                <a:ln w="381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5A8-478C-9F80-493B8404D5F3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chemeClr val="accent3"/>
                </a:solidFill>
                <a:ln w="381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5A8-478C-9F80-493B8404D5F3}"/>
              </c:ext>
            </c:extLst>
          </c:dPt>
          <c:xVal>
            <c:numRef>
              <c:f>'Original listing '!$J$44:$J$68</c:f>
              <c:numCache>
                <c:formatCode>#,##0</c:formatCode>
                <c:ptCount val="2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15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24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30</c:v>
                </c:pt>
                <c:pt idx="18">
                  <c:v>35</c:v>
                </c:pt>
                <c:pt idx="19">
                  <c:v>40</c:v>
                </c:pt>
                <c:pt idx="20">
                  <c:v>45</c:v>
                </c:pt>
                <c:pt idx="21">
                  <c:v>50</c:v>
                </c:pt>
                <c:pt idx="22">
                  <c:v>65</c:v>
                </c:pt>
                <c:pt idx="23">
                  <c:v>65</c:v>
                </c:pt>
                <c:pt idx="24">
                  <c:v>70</c:v>
                </c:pt>
              </c:numCache>
            </c:numRef>
          </c:xVal>
          <c:yVal>
            <c:numRef>
              <c:f>'Original listing '!$N$44:$N$68</c:f>
              <c:numCache>
                <c:formatCode>#,##0</c:formatCode>
                <c:ptCount val="25"/>
                <c:pt idx="0">
                  <c:v>18</c:v>
                </c:pt>
                <c:pt idx="1">
                  <c:v>35</c:v>
                </c:pt>
                <c:pt idx="2">
                  <c:v>50</c:v>
                </c:pt>
                <c:pt idx="3">
                  <c:v>25</c:v>
                </c:pt>
                <c:pt idx="4">
                  <c:v>45</c:v>
                </c:pt>
                <c:pt idx="5">
                  <c:v>30</c:v>
                </c:pt>
                <c:pt idx="7">
                  <c:v>35</c:v>
                </c:pt>
                <c:pt idx="9">
                  <c:v>57</c:v>
                </c:pt>
                <c:pt idx="10">
                  <c:v>70</c:v>
                </c:pt>
                <c:pt idx="12">
                  <c:v>75</c:v>
                </c:pt>
                <c:pt idx="13">
                  <c:v>150</c:v>
                </c:pt>
                <c:pt idx="15">
                  <c:v>65</c:v>
                </c:pt>
                <c:pt idx="16">
                  <c:v>78</c:v>
                </c:pt>
                <c:pt idx="17">
                  <c:v>52</c:v>
                </c:pt>
                <c:pt idx="19">
                  <c:v>92</c:v>
                </c:pt>
                <c:pt idx="21">
                  <c:v>95</c:v>
                </c:pt>
                <c:pt idx="22">
                  <c:v>100</c:v>
                </c:pt>
                <c:pt idx="23">
                  <c:v>110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75A8-478C-9F80-493B8404D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976928"/>
        <c:axId val="458628272"/>
      </c:scatterChart>
      <c:valAx>
        <c:axId val="110976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628272"/>
        <c:crosses val="autoZero"/>
        <c:crossBetween val="midCat"/>
      </c:valAx>
      <c:valAx>
        <c:axId val="45862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976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9428A-41ED-4F2F-A5E1-663C245EA7E8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73E81F-25E2-4629-AAE8-DDFC8B84E85D}">
      <dgm:prSet phldrT="[Text]" custT="1"/>
      <dgm:spPr/>
      <dgm:t>
        <a:bodyPr/>
        <a:lstStyle/>
        <a:p>
          <a:r>
            <a:rPr lang="fi-FI" sz="1400" b="1" dirty="0" err="1"/>
            <a:t>Strengths</a:t>
          </a:r>
          <a:endParaRPr lang="fi-FI" sz="1400" b="1" dirty="0"/>
        </a:p>
      </dgm:t>
    </dgm:pt>
    <dgm:pt modelId="{2F8E4C4A-070F-436A-94B0-94F81F1E3EC0}" type="parTrans" cxnId="{A593130B-59EF-4085-8487-9306DA7EB9EA}">
      <dgm:prSet/>
      <dgm:spPr/>
      <dgm:t>
        <a:bodyPr/>
        <a:lstStyle/>
        <a:p>
          <a:endParaRPr lang="fi-FI" sz="1400" b="1"/>
        </a:p>
      </dgm:t>
    </dgm:pt>
    <dgm:pt modelId="{225CBDD5-6E7C-429B-A1DD-4B0DF426B613}" type="sibTrans" cxnId="{A593130B-59EF-4085-8487-9306DA7EB9EA}">
      <dgm:prSet/>
      <dgm:spPr/>
      <dgm:t>
        <a:bodyPr/>
        <a:lstStyle/>
        <a:p>
          <a:endParaRPr lang="fi-FI" sz="1400" b="1"/>
        </a:p>
      </dgm:t>
    </dgm:pt>
    <dgm:pt modelId="{60763B46-321D-4F7A-9629-4434B5CF5CA9}">
      <dgm:prSet phldrT="[Text]" custT="1"/>
      <dgm:spPr/>
      <dgm:t>
        <a:bodyPr/>
        <a:lstStyle/>
        <a:p>
          <a:r>
            <a:rPr lang="fi-FI" sz="1400" b="1" dirty="0" err="1"/>
            <a:t>Opportunities</a:t>
          </a:r>
          <a:endParaRPr lang="fi-FI" sz="1400" b="1" dirty="0"/>
        </a:p>
      </dgm:t>
    </dgm:pt>
    <dgm:pt modelId="{85B900C3-5B5F-4E0B-AD55-098C29E65C1B}" type="parTrans" cxnId="{CCD64DC1-DCD1-4149-BDBE-296C3B22CD5E}">
      <dgm:prSet/>
      <dgm:spPr/>
      <dgm:t>
        <a:bodyPr/>
        <a:lstStyle/>
        <a:p>
          <a:endParaRPr lang="fi-FI" sz="1400" b="1"/>
        </a:p>
      </dgm:t>
    </dgm:pt>
    <dgm:pt modelId="{C3442B46-D18A-4DB2-A532-64FC28EC358D}" type="sibTrans" cxnId="{CCD64DC1-DCD1-4149-BDBE-296C3B22CD5E}">
      <dgm:prSet/>
      <dgm:spPr/>
      <dgm:t>
        <a:bodyPr/>
        <a:lstStyle/>
        <a:p>
          <a:endParaRPr lang="fi-FI" sz="1400" b="1"/>
        </a:p>
      </dgm:t>
    </dgm:pt>
    <dgm:pt modelId="{A9A202DC-DA4A-4774-A2A8-D004F3B6E1EB}">
      <dgm:prSet phldrT="[Text]" custT="1"/>
      <dgm:spPr/>
      <dgm:t>
        <a:bodyPr/>
        <a:lstStyle/>
        <a:p>
          <a:r>
            <a:rPr lang="fi-FI" sz="1400" b="1" dirty="0" err="1"/>
            <a:t>Weaknesses</a:t>
          </a:r>
          <a:endParaRPr lang="fi-FI" sz="1400" b="1" dirty="0"/>
        </a:p>
      </dgm:t>
    </dgm:pt>
    <dgm:pt modelId="{631ABDBA-B713-4B8B-8A73-1B18856F148D}" type="parTrans" cxnId="{500C959C-BBB6-4907-9A61-4392E4B0C35A}">
      <dgm:prSet/>
      <dgm:spPr/>
      <dgm:t>
        <a:bodyPr/>
        <a:lstStyle/>
        <a:p>
          <a:endParaRPr lang="fi-FI" sz="1400" b="1"/>
        </a:p>
      </dgm:t>
    </dgm:pt>
    <dgm:pt modelId="{0B912DD0-3501-4441-9723-D1386A3B0933}" type="sibTrans" cxnId="{500C959C-BBB6-4907-9A61-4392E4B0C35A}">
      <dgm:prSet/>
      <dgm:spPr/>
      <dgm:t>
        <a:bodyPr/>
        <a:lstStyle/>
        <a:p>
          <a:endParaRPr lang="fi-FI" sz="1400" b="1"/>
        </a:p>
      </dgm:t>
    </dgm:pt>
    <dgm:pt modelId="{B7B1F068-4831-4DA0-8F63-F61D75AA5172}">
      <dgm:prSet phldrT="[Text]" custT="1"/>
      <dgm:spPr/>
      <dgm:t>
        <a:bodyPr/>
        <a:lstStyle/>
        <a:p>
          <a:r>
            <a:rPr lang="fi-FI" sz="1400" b="1" dirty="0" err="1"/>
            <a:t>Threats</a:t>
          </a:r>
          <a:endParaRPr lang="fi-FI" sz="1400" b="1" dirty="0"/>
        </a:p>
      </dgm:t>
    </dgm:pt>
    <dgm:pt modelId="{B4CA5B91-D24B-4AC1-97A8-663381B44E8F}" type="parTrans" cxnId="{15418730-4071-4A36-8632-8D40F56DFFF9}">
      <dgm:prSet/>
      <dgm:spPr/>
      <dgm:t>
        <a:bodyPr/>
        <a:lstStyle/>
        <a:p>
          <a:endParaRPr lang="fi-FI" sz="1400" b="1"/>
        </a:p>
      </dgm:t>
    </dgm:pt>
    <dgm:pt modelId="{9B66DEF6-21D6-4E89-A55A-F29331196BC8}" type="sibTrans" cxnId="{15418730-4071-4A36-8632-8D40F56DFFF9}">
      <dgm:prSet/>
      <dgm:spPr/>
      <dgm:t>
        <a:bodyPr/>
        <a:lstStyle/>
        <a:p>
          <a:endParaRPr lang="fi-FI" sz="1400" b="1"/>
        </a:p>
      </dgm:t>
    </dgm:pt>
    <dgm:pt modelId="{FCD98729-CC7A-4380-BC01-AE7B2F1D05F6}" type="pres">
      <dgm:prSet presAssocID="{6B99428A-41ED-4F2F-A5E1-663C245EA7E8}" presName="Name0" presStyleCnt="0">
        <dgm:presLayoutVars>
          <dgm:dir/>
          <dgm:resizeHandles val="exact"/>
        </dgm:presLayoutVars>
      </dgm:prSet>
      <dgm:spPr/>
    </dgm:pt>
    <dgm:pt modelId="{4145B0B1-63B6-47D4-A8F6-4C1BFE365DF6}" type="pres">
      <dgm:prSet presAssocID="{8C73E81F-25E2-4629-AAE8-DDFC8B84E85D}" presName="compNode" presStyleCnt="0"/>
      <dgm:spPr/>
    </dgm:pt>
    <dgm:pt modelId="{BC5E6D15-0A53-46A2-8C06-173DE9EAE44D}" type="pres">
      <dgm:prSet presAssocID="{8C73E81F-25E2-4629-AAE8-DDFC8B84E85D}" presName="pictRect" presStyleLbl="node1" presStyleIdx="0" presStyleCnt="4"/>
      <dgm:spPr/>
    </dgm:pt>
    <dgm:pt modelId="{514D9776-BC6B-41F0-BD9C-20C4A8D4350E}" type="pres">
      <dgm:prSet presAssocID="{8C73E81F-25E2-4629-AAE8-DDFC8B84E85D}" presName="textRect" presStyleLbl="revTx" presStyleIdx="0" presStyleCnt="4">
        <dgm:presLayoutVars>
          <dgm:bulletEnabled val="1"/>
        </dgm:presLayoutVars>
      </dgm:prSet>
      <dgm:spPr/>
    </dgm:pt>
    <dgm:pt modelId="{286BFDF5-F2C9-4950-B19E-42578413CFC0}" type="pres">
      <dgm:prSet presAssocID="{225CBDD5-6E7C-429B-A1DD-4B0DF426B613}" presName="sibTrans" presStyleLbl="sibTrans2D1" presStyleIdx="0" presStyleCnt="0"/>
      <dgm:spPr/>
    </dgm:pt>
    <dgm:pt modelId="{ADD03291-A5AD-419E-A408-60C83DAA85D7}" type="pres">
      <dgm:prSet presAssocID="{60763B46-321D-4F7A-9629-4434B5CF5CA9}" presName="compNode" presStyleCnt="0"/>
      <dgm:spPr/>
    </dgm:pt>
    <dgm:pt modelId="{84A63166-DCCF-4858-B1CE-FACBC78741AB}" type="pres">
      <dgm:prSet presAssocID="{60763B46-321D-4F7A-9629-4434B5CF5CA9}" presName="pictRect" presStyleLbl="node1" presStyleIdx="1" presStyleCnt="4"/>
      <dgm:spPr/>
    </dgm:pt>
    <dgm:pt modelId="{0476ECFD-3DB7-47D4-89F6-22C89E7C5D10}" type="pres">
      <dgm:prSet presAssocID="{60763B46-321D-4F7A-9629-4434B5CF5CA9}" presName="textRect" presStyleLbl="revTx" presStyleIdx="1" presStyleCnt="4" custScaleX="123421">
        <dgm:presLayoutVars>
          <dgm:bulletEnabled val="1"/>
        </dgm:presLayoutVars>
      </dgm:prSet>
      <dgm:spPr/>
    </dgm:pt>
    <dgm:pt modelId="{8796EDF6-E020-4E16-9C82-6BBA79E3A50E}" type="pres">
      <dgm:prSet presAssocID="{C3442B46-D18A-4DB2-A532-64FC28EC358D}" presName="sibTrans" presStyleLbl="sibTrans2D1" presStyleIdx="0" presStyleCnt="0"/>
      <dgm:spPr/>
    </dgm:pt>
    <dgm:pt modelId="{DFB6102D-B30E-4418-BFA2-D1B52A62C566}" type="pres">
      <dgm:prSet presAssocID="{A9A202DC-DA4A-4774-A2A8-D004F3B6E1EB}" presName="compNode" presStyleCnt="0"/>
      <dgm:spPr/>
    </dgm:pt>
    <dgm:pt modelId="{35038952-1008-4800-8310-125AF2B99805}" type="pres">
      <dgm:prSet presAssocID="{A9A202DC-DA4A-4774-A2A8-D004F3B6E1EB}" presName="pictRect" presStyleLbl="node1" presStyleIdx="2" presStyleCnt="4" custLinFactNeighborX="-10125"/>
      <dgm:spPr/>
    </dgm:pt>
    <dgm:pt modelId="{9DC9FF61-5B0F-4B55-A049-7DDC22C16DCA}" type="pres">
      <dgm:prSet presAssocID="{A9A202DC-DA4A-4774-A2A8-D004F3B6E1EB}" presName="textRect" presStyleLbl="revTx" presStyleIdx="2" presStyleCnt="4" custLinFactNeighborX="-6750">
        <dgm:presLayoutVars>
          <dgm:bulletEnabled val="1"/>
        </dgm:presLayoutVars>
      </dgm:prSet>
      <dgm:spPr/>
    </dgm:pt>
    <dgm:pt modelId="{97B75649-29FD-442C-901C-1D81D7DBA5B0}" type="pres">
      <dgm:prSet presAssocID="{0B912DD0-3501-4441-9723-D1386A3B0933}" presName="sibTrans" presStyleLbl="sibTrans2D1" presStyleIdx="0" presStyleCnt="0"/>
      <dgm:spPr/>
    </dgm:pt>
    <dgm:pt modelId="{4BD08E40-136A-4FE9-ACCF-A4FAC688D11D}" type="pres">
      <dgm:prSet presAssocID="{B7B1F068-4831-4DA0-8F63-F61D75AA5172}" presName="compNode" presStyleCnt="0"/>
      <dgm:spPr/>
    </dgm:pt>
    <dgm:pt modelId="{E2E0215B-891C-460A-8C77-588031CC5947}" type="pres">
      <dgm:prSet presAssocID="{B7B1F068-4831-4DA0-8F63-F61D75AA5172}" presName="pictRect" presStyleLbl="node1" presStyleIdx="3" presStyleCnt="4"/>
      <dgm:spPr/>
    </dgm:pt>
    <dgm:pt modelId="{AB8A80F4-B415-4477-9866-F1B1732A192F}" type="pres">
      <dgm:prSet presAssocID="{B7B1F068-4831-4DA0-8F63-F61D75AA5172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A593130B-59EF-4085-8487-9306DA7EB9EA}" srcId="{6B99428A-41ED-4F2F-A5E1-663C245EA7E8}" destId="{8C73E81F-25E2-4629-AAE8-DDFC8B84E85D}" srcOrd="0" destOrd="0" parTransId="{2F8E4C4A-070F-436A-94B0-94F81F1E3EC0}" sibTransId="{225CBDD5-6E7C-429B-A1DD-4B0DF426B613}"/>
    <dgm:cxn modelId="{01515816-CC88-4583-B063-81C7E771D5E5}" type="presOf" srcId="{225CBDD5-6E7C-429B-A1DD-4B0DF426B613}" destId="{286BFDF5-F2C9-4950-B19E-42578413CFC0}" srcOrd="0" destOrd="0" presId="urn:microsoft.com/office/officeart/2005/8/layout/pList1"/>
    <dgm:cxn modelId="{15418730-4071-4A36-8632-8D40F56DFFF9}" srcId="{6B99428A-41ED-4F2F-A5E1-663C245EA7E8}" destId="{B7B1F068-4831-4DA0-8F63-F61D75AA5172}" srcOrd="3" destOrd="0" parTransId="{B4CA5B91-D24B-4AC1-97A8-663381B44E8F}" sibTransId="{9B66DEF6-21D6-4E89-A55A-F29331196BC8}"/>
    <dgm:cxn modelId="{334F0056-1651-483E-923C-1389C0B28EA1}" type="presOf" srcId="{6B99428A-41ED-4F2F-A5E1-663C245EA7E8}" destId="{FCD98729-CC7A-4380-BC01-AE7B2F1D05F6}" srcOrd="0" destOrd="0" presId="urn:microsoft.com/office/officeart/2005/8/layout/pList1"/>
    <dgm:cxn modelId="{26004E7A-44BF-459D-A91E-AF26CB83B58A}" type="presOf" srcId="{0B912DD0-3501-4441-9723-D1386A3B0933}" destId="{97B75649-29FD-442C-901C-1D81D7DBA5B0}" srcOrd="0" destOrd="0" presId="urn:microsoft.com/office/officeart/2005/8/layout/pList1"/>
    <dgm:cxn modelId="{500C959C-BBB6-4907-9A61-4392E4B0C35A}" srcId="{6B99428A-41ED-4F2F-A5E1-663C245EA7E8}" destId="{A9A202DC-DA4A-4774-A2A8-D004F3B6E1EB}" srcOrd="2" destOrd="0" parTransId="{631ABDBA-B713-4B8B-8A73-1B18856F148D}" sibTransId="{0B912DD0-3501-4441-9723-D1386A3B0933}"/>
    <dgm:cxn modelId="{D0FAAE9C-A425-4440-A7D3-A6FFF9381BCA}" type="presOf" srcId="{8C73E81F-25E2-4629-AAE8-DDFC8B84E85D}" destId="{514D9776-BC6B-41F0-BD9C-20C4A8D4350E}" srcOrd="0" destOrd="0" presId="urn:microsoft.com/office/officeart/2005/8/layout/pList1"/>
    <dgm:cxn modelId="{CCD64DC1-DCD1-4149-BDBE-296C3B22CD5E}" srcId="{6B99428A-41ED-4F2F-A5E1-663C245EA7E8}" destId="{60763B46-321D-4F7A-9629-4434B5CF5CA9}" srcOrd="1" destOrd="0" parTransId="{85B900C3-5B5F-4E0B-AD55-098C29E65C1B}" sibTransId="{C3442B46-D18A-4DB2-A532-64FC28EC358D}"/>
    <dgm:cxn modelId="{D85E5BC5-FFB0-44AA-A21B-68AB6CE29E19}" type="presOf" srcId="{B7B1F068-4831-4DA0-8F63-F61D75AA5172}" destId="{AB8A80F4-B415-4477-9866-F1B1732A192F}" srcOrd="0" destOrd="0" presId="urn:microsoft.com/office/officeart/2005/8/layout/pList1"/>
    <dgm:cxn modelId="{AFF8DBD5-57AC-4FA2-B817-A974A15AA194}" type="presOf" srcId="{C3442B46-D18A-4DB2-A532-64FC28EC358D}" destId="{8796EDF6-E020-4E16-9C82-6BBA79E3A50E}" srcOrd="0" destOrd="0" presId="urn:microsoft.com/office/officeart/2005/8/layout/pList1"/>
    <dgm:cxn modelId="{8FB775E7-D789-4F6F-8FD0-4D5E3341A668}" type="presOf" srcId="{60763B46-321D-4F7A-9629-4434B5CF5CA9}" destId="{0476ECFD-3DB7-47D4-89F6-22C89E7C5D10}" srcOrd="0" destOrd="0" presId="urn:microsoft.com/office/officeart/2005/8/layout/pList1"/>
    <dgm:cxn modelId="{07A456F6-4424-4FE8-86A0-7F13E1BFB935}" type="presOf" srcId="{A9A202DC-DA4A-4774-A2A8-D004F3B6E1EB}" destId="{9DC9FF61-5B0F-4B55-A049-7DDC22C16DCA}" srcOrd="0" destOrd="0" presId="urn:microsoft.com/office/officeart/2005/8/layout/pList1"/>
    <dgm:cxn modelId="{5E8889A7-D7EB-43BA-992F-F82DADFB8539}" type="presParOf" srcId="{FCD98729-CC7A-4380-BC01-AE7B2F1D05F6}" destId="{4145B0B1-63B6-47D4-A8F6-4C1BFE365DF6}" srcOrd="0" destOrd="0" presId="urn:microsoft.com/office/officeart/2005/8/layout/pList1"/>
    <dgm:cxn modelId="{D1536625-63B8-49B3-B05B-D8379BE111FE}" type="presParOf" srcId="{4145B0B1-63B6-47D4-A8F6-4C1BFE365DF6}" destId="{BC5E6D15-0A53-46A2-8C06-173DE9EAE44D}" srcOrd="0" destOrd="0" presId="urn:microsoft.com/office/officeart/2005/8/layout/pList1"/>
    <dgm:cxn modelId="{33DBE2A4-AA10-4AB2-B65B-59E516B94953}" type="presParOf" srcId="{4145B0B1-63B6-47D4-A8F6-4C1BFE365DF6}" destId="{514D9776-BC6B-41F0-BD9C-20C4A8D4350E}" srcOrd="1" destOrd="0" presId="urn:microsoft.com/office/officeart/2005/8/layout/pList1"/>
    <dgm:cxn modelId="{024FCA6B-303B-4BE5-8A37-841ED54FED08}" type="presParOf" srcId="{FCD98729-CC7A-4380-BC01-AE7B2F1D05F6}" destId="{286BFDF5-F2C9-4950-B19E-42578413CFC0}" srcOrd="1" destOrd="0" presId="urn:microsoft.com/office/officeart/2005/8/layout/pList1"/>
    <dgm:cxn modelId="{A967B47D-4327-4DB5-8825-E796A4B20C85}" type="presParOf" srcId="{FCD98729-CC7A-4380-BC01-AE7B2F1D05F6}" destId="{ADD03291-A5AD-419E-A408-60C83DAA85D7}" srcOrd="2" destOrd="0" presId="urn:microsoft.com/office/officeart/2005/8/layout/pList1"/>
    <dgm:cxn modelId="{8AC19A22-5ACB-43CB-ABD2-2D0CDED676CF}" type="presParOf" srcId="{ADD03291-A5AD-419E-A408-60C83DAA85D7}" destId="{84A63166-DCCF-4858-B1CE-FACBC78741AB}" srcOrd="0" destOrd="0" presId="urn:microsoft.com/office/officeart/2005/8/layout/pList1"/>
    <dgm:cxn modelId="{82C4F9C2-0D07-4A94-A92E-7C3DC2EFF076}" type="presParOf" srcId="{ADD03291-A5AD-419E-A408-60C83DAA85D7}" destId="{0476ECFD-3DB7-47D4-89F6-22C89E7C5D10}" srcOrd="1" destOrd="0" presId="urn:microsoft.com/office/officeart/2005/8/layout/pList1"/>
    <dgm:cxn modelId="{ACA90015-9DD3-4160-A611-E667E8C889B8}" type="presParOf" srcId="{FCD98729-CC7A-4380-BC01-AE7B2F1D05F6}" destId="{8796EDF6-E020-4E16-9C82-6BBA79E3A50E}" srcOrd="3" destOrd="0" presId="urn:microsoft.com/office/officeart/2005/8/layout/pList1"/>
    <dgm:cxn modelId="{52356EDB-EFC1-425E-A7CA-4067BD980DDF}" type="presParOf" srcId="{FCD98729-CC7A-4380-BC01-AE7B2F1D05F6}" destId="{DFB6102D-B30E-4418-BFA2-D1B52A62C566}" srcOrd="4" destOrd="0" presId="urn:microsoft.com/office/officeart/2005/8/layout/pList1"/>
    <dgm:cxn modelId="{D6FA9382-864A-489A-A8AC-EBB8BAE9625B}" type="presParOf" srcId="{DFB6102D-B30E-4418-BFA2-D1B52A62C566}" destId="{35038952-1008-4800-8310-125AF2B99805}" srcOrd="0" destOrd="0" presId="urn:microsoft.com/office/officeart/2005/8/layout/pList1"/>
    <dgm:cxn modelId="{6FDBA1F5-72EB-4709-84F2-A3A20C71419E}" type="presParOf" srcId="{DFB6102D-B30E-4418-BFA2-D1B52A62C566}" destId="{9DC9FF61-5B0F-4B55-A049-7DDC22C16DCA}" srcOrd="1" destOrd="0" presId="urn:microsoft.com/office/officeart/2005/8/layout/pList1"/>
    <dgm:cxn modelId="{F831C13A-015D-44F0-871C-6C86BD6DD31F}" type="presParOf" srcId="{FCD98729-CC7A-4380-BC01-AE7B2F1D05F6}" destId="{97B75649-29FD-442C-901C-1D81D7DBA5B0}" srcOrd="5" destOrd="0" presId="urn:microsoft.com/office/officeart/2005/8/layout/pList1"/>
    <dgm:cxn modelId="{E7E289FE-3C1A-41AD-B6F0-15C4B6F3CDC8}" type="presParOf" srcId="{FCD98729-CC7A-4380-BC01-AE7B2F1D05F6}" destId="{4BD08E40-136A-4FE9-ACCF-A4FAC688D11D}" srcOrd="6" destOrd="0" presId="urn:microsoft.com/office/officeart/2005/8/layout/pList1"/>
    <dgm:cxn modelId="{4509EDF0-E51A-49A5-B17B-5B3EFE4E93CB}" type="presParOf" srcId="{4BD08E40-136A-4FE9-ACCF-A4FAC688D11D}" destId="{E2E0215B-891C-460A-8C77-588031CC5947}" srcOrd="0" destOrd="0" presId="urn:microsoft.com/office/officeart/2005/8/layout/pList1"/>
    <dgm:cxn modelId="{590E9CC0-B0CF-4FB8-9F36-C26EE6F176D6}" type="presParOf" srcId="{4BD08E40-136A-4FE9-ACCF-A4FAC688D11D}" destId="{AB8A80F4-B415-4477-9866-F1B1732A19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E6D15-0A53-46A2-8C06-173DE9EAE44D}">
      <dsp:nvSpPr>
        <dsp:cNvPr id="0" name=""/>
        <dsp:cNvSpPr/>
      </dsp:nvSpPr>
      <dsp:spPr>
        <a:xfrm>
          <a:off x="584018" y="2306"/>
          <a:ext cx="1354877" cy="93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D9776-BC6B-41F0-BD9C-20C4A8D4350E}">
      <dsp:nvSpPr>
        <dsp:cNvPr id="0" name=""/>
        <dsp:cNvSpPr/>
      </dsp:nvSpPr>
      <dsp:spPr>
        <a:xfrm>
          <a:off x="584018" y="935816"/>
          <a:ext cx="1354877" cy="50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 err="1"/>
            <a:t>Strengths</a:t>
          </a:r>
          <a:endParaRPr lang="fi-FI" sz="1400" b="1" kern="1200" dirty="0"/>
        </a:p>
      </dsp:txBody>
      <dsp:txXfrm>
        <a:off x="584018" y="935816"/>
        <a:ext cx="1354877" cy="502659"/>
      </dsp:txXfrm>
    </dsp:sp>
    <dsp:sp modelId="{84A63166-DCCF-4858-B1CE-FACBC78741AB}">
      <dsp:nvSpPr>
        <dsp:cNvPr id="0" name=""/>
        <dsp:cNvSpPr/>
      </dsp:nvSpPr>
      <dsp:spPr>
        <a:xfrm>
          <a:off x="2233103" y="2306"/>
          <a:ext cx="1354877" cy="93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6ECFD-3DB7-47D4-89F6-22C89E7C5D10}">
      <dsp:nvSpPr>
        <dsp:cNvPr id="0" name=""/>
        <dsp:cNvSpPr/>
      </dsp:nvSpPr>
      <dsp:spPr>
        <a:xfrm>
          <a:off x="2074440" y="935816"/>
          <a:ext cx="1672202" cy="50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 err="1"/>
            <a:t>Opportunities</a:t>
          </a:r>
          <a:endParaRPr lang="fi-FI" sz="1400" b="1" kern="1200" dirty="0"/>
        </a:p>
      </dsp:txBody>
      <dsp:txXfrm>
        <a:off x="2074440" y="935816"/>
        <a:ext cx="1672202" cy="502659"/>
      </dsp:txXfrm>
    </dsp:sp>
    <dsp:sp modelId="{35038952-1008-4800-8310-125AF2B99805}">
      <dsp:nvSpPr>
        <dsp:cNvPr id="0" name=""/>
        <dsp:cNvSpPr/>
      </dsp:nvSpPr>
      <dsp:spPr>
        <a:xfrm>
          <a:off x="605500" y="1573963"/>
          <a:ext cx="1354877" cy="93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9FF61-5B0F-4B55-A049-7DDC22C16DCA}">
      <dsp:nvSpPr>
        <dsp:cNvPr id="0" name=""/>
        <dsp:cNvSpPr/>
      </dsp:nvSpPr>
      <dsp:spPr>
        <a:xfrm>
          <a:off x="651227" y="2507474"/>
          <a:ext cx="1354877" cy="50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 err="1"/>
            <a:t>Weaknesses</a:t>
          </a:r>
          <a:endParaRPr lang="fi-FI" sz="1400" b="1" kern="1200" dirty="0"/>
        </a:p>
      </dsp:txBody>
      <dsp:txXfrm>
        <a:off x="651227" y="2507474"/>
        <a:ext cx="1354877" cy="502659"/>
      </dsp:txXfrm>
    </dsp:sp>
    <dsp:sp modelId="{E2E0215B-891C-460A-8C77-588031CC5947}">
      <dsp:nvSpPr>
        <dsp:cNvPr id="0" name=""/>
        <dsp:cNvSpPr/>
      </dsp:nvSpPr>
      <dsp:spPr>
        <a:xfrm>
          <a:off x="2233103" y="1573963"/>
          <a:ext cx="1354877" cy="93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A80F4-B415-4477-9866-F1B1732A192F}">
      <dsp:nvSpPr>
        <dsp:cNvPr id="0" name=""/>
        <dsp:cNvSpPr/>
      </dsp:nvSpPr>
      <dsp:spPr>
        <a:xfrm>
          <a:off x="2233103" y="2507474"/>
          <a:ext cx="1354877" cy="50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 err="1"/>
            <a:t>Threats</a:t>
          </a:r>
          <a:endParaRPr lang="fi-FI" sz="1400" b="1" kern="1200" dirty="0"/>
        </a:p>
      </dsp:txBody>
      <dsp:txXfrm>
        <a:off x="2233103" y="2507474"/>
        <a:ext cx="1354877" cy="502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0.5945</cdr:x>
      <cdr:y>0.3011</cdr:y>
    </cdr:from>
    <cdr:to>
      <cdr:x>0.67406</cdr:x>
      <cdr:y>0.45232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2821" y="18205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0.3074</cdr:x>
      <cdr:y>0.15285</cdr:y>
    </cdr:from>
    <cdr:to>
      <cdr:x>0.31138</cdr:x>
      <cdr:y>0.16041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33030" y="924234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0.53987</cdr:x>
      <cdr:y>0.53564</cdr:y>
    </cdr:from>
    <cdr:to>
      <cdr:x>0.61943</cdr:x>
      <cdr:y>0.68687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04857" y="3238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0.541</cdr:x>
      <cdr:y>0.49681</cdr:y>
    </cdr:from>
    <cdr:to>
      <cdr:x>0.62056</cdr:x>
      <cdr:y>0.64804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17920" y="3004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0.54669</cdr:x>
      <cdr:y>0.60693</cdr:y>
    </cdr:from>
    <cdr:to>
      <cdr:x>0.62625</cdr:x>
      <cdr:y>0.75816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83234" y="36698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0.55464</cdr:x>
      <cdr:y>0.68038</cdr:y>
    </cdr:from>
    <cdr:to>
      <cdr:x>0.6342</cdr:x>
      <cdr:y>0.83161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374674" y="41139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0.23591</cdr:x>
      <cdr:y>0.45617</cdr:y>
    </cdr:from>
    <cdr:to>
      <cdr:x>0.31547</cdr:x>
      <cdr:y>0.6074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11395" y="27582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0.41578</cdr:x>
      <cdr:y>0.80183</cdr:y>
    </cdr:from>
    <cdr:to>
      <cdr:x>0.49534</cdr:x>
      <cdr:y>0.95306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78734" y="48483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0.10466</cdr:x>
      <cdr:y>0.56632</cdr:y>
    </cdr:from>
    <cdr:to>
      <cdr:x>0.10864</cdr:x>
      <cdr:y>0.57388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202889" y="342428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0.04451</cdr:x>
      <cdr:y>0.6274</cdr:y>
    </cdr:from>
    <cdr:to>
      <cdr:x>0.04849</cdr:x>
      <cdr:y>0.63496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1534" y="3793612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0.36736</cdr:x>
      <cdr:y>0.84877</cdr:y>
    </cdr:from>
    <cdr:to>
      <cdr:x>0.44692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22143" y="52176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0.29581</cdr:x>
      <cdr:y>0.84877</cdr:y>
    </cdr:from>
    <cdr:to>
      <cdr:x>0.37537</cdr:x>
      <cdr:y>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399868" y="54395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0.05595</cdr:x>
      <cdr:y>0.7434</cdr:y>
    </cdr:from>
    <cdr:to>
      <cdr:x>0.13551</cdr:x>
      <cdr:y>0.89463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43095" y="4494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0.07703</cdr:x>
      <cdr:y>0.81485</cdr:y>
    </cdr:from>
    <cdr:to>
      <cdr:x>0.08101</cdr:x>
      <cdr:y>0.82519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885336" y="4927008"/>
          <a:ext cx="45719" cy="62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0.39759</cdr:x>
      <cdr:y>0.08738</cdr:y>
    </cdr:from>
    <cdr:to>
      <cdr:x>0.47536</cdr:x>
      <cdr:y>0.22524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5030" y="5795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0.80942</cdr:x>
      <cdr:y>0.54951</cdr:y>
    </cdr:from>
    <cdr:to>
      <cdr:x>0.88719</cdr:x>
      <cdr:y>0.68738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17487" y="36447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0.62541</cdr:x>
      <cdr:y>0.11456</cdr:y>
    </cdr:from>
    <cdr:to>
      <cdr:x>0.70318</cdr:x>
      <cdr:y>0.25243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53836" y="7598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0.5126</cdr:x>
      <cdr:y>0.07184</cdr:y>
    </cdr:from>
    <cdr:to>
      <cdr:x>0.59036</cdr:x>
      <cdr:y>0.20971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27312" y="4765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0.44469</cdr:x>
      <cdr:y>0.26796</cdr:y>
    </cdr:from>
    <cdr:to>
      <cdr:x>0.52245</cdr:x>
      <cdr:y>0.40583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28822" y="17772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0.63089</cdr:x>
      <cdr:y>0.68437</cdr:y>
    </cdr:from>
    <cdr:to>
      <cdr:x>0.63478</cdr:x>
      <cdr:y>0.69126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418230" y="453916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0.33516</cdr:x>
      <cdr:y>0.44854</cdr:y>
    </cdr:from>
    <cdr:to>
      <cdr:x>0.33905</cdr:x>
      <cdr:y>0.46214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40934" y="2975020"/>
          <a:ext cx="45719" cy="9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0.31316</cdr:x>
      <cdr:y>0.47927</cdr:y>
    </cdr:from>
    <cdr:to>
      <cdr:x>0.39092</cdr:x>
      <cdr:y>0.61713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82243" y="31787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0.33272</cdr:x>
      <cdr:y>0.46214</cdr:y>
    </cdr:from>
    <cdr:to>
      <cdr:x>0.41048</cdr:x>
      <cdr:y>0.6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912246" y="30651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0.33272</cdr:x>
      <cdr:y>0.64149</cdr:y>
    </cdr:from>
    <cdr:to>
      <cdr:x>0.41048</cdr:x>
      <cdr:y>0.77935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12246" y="42547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0.13715</cdr:x>
      <cdr:y>0.6505</cdr:y>
    </cdr:from>
    <cdr:to>
      <cdr:x>0.21492</cdr:x>
      <cdr:y>0.78837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612721" y="43145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0.79306</cdr:x>
      <cdr:y>0.55545</cdr:y>
    </cdr:from>
    <cdr:to>
      <cdr:x>0.79707</cdr:x>
      <cdr:y>0.56415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36808" y="3289659"/>
          <a:ext cx="45719" cy="51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0.77986</cdr:x>
      <cdr:y>0.10922</cdr:y>
    </cdr:from>
    <cdr:to>
      <cdr:x>0.86011</cdr:x>
      <cdr:y>0.26362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886424" y="646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0.40539</cdr:x>
      <cdr:y>0.21826</cdr:y>
    </cdr:from>
    <cdr:to>
      <cdr:x>0.48564</cdr:x>
      <cdr:y>0.37266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19355" y="12926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0.33871</cdr:x>
      <cdr:y>0.42049</cdr:y>
    </cdr:from>
    <cdr:to>
      <cdr:x>0.41895</cdr:x>
      <cdr:y>0.57489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59501" y="24903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0.33758</cdr:x>
      <cdr:y>0.55457</cdr:y>
    </cdr:from>
    <cdr:to>
      <cdr:x>0.41782</cdr:x>
      <cdr:y>0.70896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46622" y="32844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0.20647</cdr:x>
      <cdr:y>0.62504</cdr:y>
    </cdr:from>
    <cdr:to>
      <cdr:x>0.28672</cdr:x>
      <cdr:y>0.77943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52673" y="37017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0.80306</cdr:x>
      <cdr:y>0.08319</cdr:y>
    </cdr:from>
    <cdr:to>
      <cdr:x>0.88045</cdr:x>
      <cdr:y>0.23235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87829" y="5099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0.6003</cdr:x>
      <cdr:y>0.20801</cdr:y>
    </cdr:from>
    <cdr:to>
      <cdr:x>0.6777</cdr:x>
      <cdr:y>0.35717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92358" y="12752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0.79543</cdr:x>
      <cdr:y>0.45801</cdr:y>
    </cdr:from>
    <cdr:to>
      <cdr:x>0.87282</cdr:x>
      <cdr:y>0.60717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397677" y="28077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0.59158</cdr:x>
      <cdr:y>0.57566</cdr:y>
    </cdr:from>
    <cdr:to>
      <cdr:x>0.59545</cdr:x>
      <cdr:y>0.58312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89327" y="3529004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0.54035</cdr:x>
      <cdr:y>0.21012</cdr:y>
    </cdr:from>
    <cdr:to>
      <cdr:x>0.61775</cdr:x>
      <cdr:y>0.35928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84020" y="1288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0.42698</cdr:x>
      <cdr:y>0.32697</cdr:y>
    </cdr:from>
    <cdr:to>
      <cdr:x>0.50438</cdr:x>
      <cdr:y>0.47613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44618" y="20044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0.56324</cdr:x>
      <cdr:y>0.76264</cdr:y>
    </cdr:from>
    <cdr:to>
      <cdr:x>0.64064</cdr:x>
      <cdr:y>0.9118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654477" y="4675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0.46604</cdr:x>
      <cdr:y>0.79415</cdr:y>
    </cdr:from>
    <cdr:to>
      <cdr:x>0.54344</cdr:x>
      <cdr:y>0.94331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06082" y="48684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0.64173</cdr:x>
      <cdr:y>0.3935</cdr:y>
    </cdr:from>
    <cdr:to>
      <cdr:x>0.71075</cdr:x>
      <cdr:y>0.45439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6AFDC157-31D1-4289-A71B-7A29C35E2840}"/>
            </a:ext>
          </a:extLst>
        </cdr:cNvPr>
        <cdr:cNvCxnSpPr/>
      </cdr:nvCxnSpPr>
      <cdr:spPr>
        <a:xfrm xmlns:a="http://schemas.openxmlformats.org/drawingml/2006/main" flipH="1" flipV="1">
          <a:off x="7581756" y="2412313"/>
          <a:ext cx="815526" cy="37323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>
              <a:lumMod val="6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0.39312</cdr:x>
      <cdr:y>0.08319</cdr:y>
    </cdr:from>
    <cdr:to>
      <cdr:x>0.47051</cdr:x>
      <cdr:y>0.23235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644552" y="5099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0.11504</cdr:x>
      <cdr:y>0.40788</cdr:y>
    </cdr:from>
    <cdr:to>
      <cdr:x>0.19243</cdr:x>
      <cdr:y>0.55704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359114" y="25004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0.19191</cdr:x>
      <cdr:y>0.23445</cdr:y>
    </cdr:from>
    <cdr:to>
      <cdr:x>0.19578</cdr:x>
      <cdr:y>0.25166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267338" y="1437278"/>
          <a:ext cx="45719" cy="10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0.14271</cdr:x>
      <cdr:y>0.35458</cdr:y>
    </cdr:from>
    <cdr:to>
      <cdr:x>0.22011</cdr:x>
      <cdr:y>0.50374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686097" y="21737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0.35144</cdr:x>
      <cdr:y>0.77602</cdr:y>
    </cdr:from>
    <cdr:to>
      <cdr:x>0.42883</cdr:x>
      <cdr:y>0.92518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152109" y="47572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0.27626</cdr:x>
      <cdr:y>0.82873</cdr:y>
    </cdr:from>
    <cdr:to>
      <cdr:x>0.35365</cdr:x>
      <cdr:y>0.97789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263874" y="50804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22193" cy="493971"/>
          </a:xfrm>
          <a:prstGeom prst="rect">
            <a:avLst/>
          </a:prstGeom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396" y="3"/>
            <a:ext cx="2922193" cy="493971"/>
          </a:xfrm>
          <a:prstGeom prst="rect">
            <a:avLst/>
          </a:prstGeom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1112B364-A9DF-44A8-980E-2A363DACD9E6}" type="datetimeFigureOut">
              <a:rPr lang="en-US"/>
              <a:pPr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7009"/>
            <a:ext cx="2922193" cy="493971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396" y="9377009"/>
            <a:ext cx="2922193" cy="493971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EAB9217A-C4DE-4918-8429-399FA65495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80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22193" cy="493971"/>
          </a:xfrm>
          <a:prstGeom prst="rect">
            <a:avLst/>
          </a:prstGeom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396" y="3"/>
            <a:ext cx="2922193" cy="493971"/>
          </a:xfrm>
          <a:prstGeom prst="rect">
            <a:avLst/>
          </a:prstGeom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C1A532D0-71C0-4187-A7D6-8AE2BDA4883A}" type="datetimeFigureOut">
              <a:rPr lang="en-US"/>
              <a:pPr/>
              <a:t>6/6/2018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822" y="4690192"/>
            <a:ext cx="5392469" cy="4442361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009"/>
            <a:ext cx="2922193" cy="493971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396" y="9377009"/>
            <a:ext cx="2922193" cy="493971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148FF618-DB46-4C7A-A010-ACA4E8A8EF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1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602D-EBCA-4D94-A8F3-0D64A74243F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5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5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88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29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6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0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A602D-EBCA-4D94-A8F3-0D64A74243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4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1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1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9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23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7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618-DB46-4C7A-A010-ACA4E8A8EF4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4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fld id="{54BE685F-AE77-4CCF-8EB9-77BFFDA2C9AA}" type="datetime1">
              <a:rPr lang="en-US" smtClean="0"/>
              <a:t>6/6/2018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1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ctr" anchorCtr="0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439F95D-CD6C-461B-AC55-2EEF1AD0C5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6"/>
            <a:ext cx="8439652" cy="705054"/>
          </a:xfrm>
        </p:spPr>
        <p:txBody>
          <a:bodyPr anchor="b"/>
          <a:lstStyle>
            <a:lvl1pPr algn="ctr"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392572"/>
            <a:ext cx="8440305" cy="4668792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EAC86-B20B-4647-A102-088E9ED106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52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10467-C8A3-4FA7-B07B-7024C4416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1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3A3FB9-6CF3-4796-B987-F64D0C0D62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7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7FA85-2D8C-4A9E-B090-22C1A33EFF9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3A0BB2-71B8-415B-9C47-7F78DFDB556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6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E7028E1-3BC8-4762-A110-A9B22933BF4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2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D22E5F7-A7BF-4542-81F0-C0FB45AE205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3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DBE971-9CEE-4C37-9492-3C20392D37B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38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169513-C01F-4D97-A173-9909ADED8F3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2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fld id="{16E78B3D-CB19-4215-B5D4-9C359AD96128}" type="datetime1">
              <a:rPr lang="en-US" smtClean="0"/>
              <a:t>6/6/2018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02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35E4B52A-F307-471F-A98A-62B3739AF0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49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8C30E-4D13-41F1-874D-38F77C5B4CD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0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85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 anchor="b"/>
          <a:lstStyle>
            <a:lvl1pPr algn="ctr"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B15DD49-3D6F-4F74-B5E9-9EF75E04E87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4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32CCCDE-FE7F-426E-9ACD-ADDD7D47A0C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1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5EC464B-DB9A-4515-8DA0-B4141BA3F33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25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50C69535-DA8A-4422-BC03-D40CE91FC8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61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254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44F119B-A136-42A3-B15D-6E27CC2A47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68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439F95D-CD6C-461B-AC55-2EEF1AD0C5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fld id="{7835CB69-CA43-4185-BB82-04CF31FDE689}" type="datetime1">
              <a:rPr lang="en-US" smtClean="0"/>
              <a:t>6/6/2018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0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EAC86-B20B-4647-A102-088E9ED106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3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3A3FB9-6CF3-4796-B987-F64D0C0D62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9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7FA85-2D8C-4A9E-B090-22C1A33EFF9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32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3A0BB2-71B8-415B-9C47-7F78DFDB556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67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E7028E1-3BC8-4762-A110-A9B22933BF4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90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D22E5F7-A7BF-4542-81F0-C0FB45AE205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59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DBE971-9CEE-4C37-9492-3C20392D37B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79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169513-C01F-4D97-A173-9909ADED8F3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9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35E4B52A-F307-471F-A98A-62B3739AF0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6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8C30E-4D13-41F1-874D-38F77C5B4CD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4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DBE971-9CEE-4C37-9492-3C20392D37B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2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88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B15DD49-3D6F-4F74-B5E9-9EF75E04E87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6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32CCCDE-FE7F-426E-9ACD-ADDD7D47A0C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9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5EC464B-DB9A-4515-8DA0-B4141BA3F33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50C69535-DA8A-4422-BC03-D40CE91FC8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9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680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44F119B-A136-42A3-B15D-6E27CC2A47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71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62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14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6191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5FB20-7FB4-4A62-8EA0-096B39C8A612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71212-D368-4FA9-9994-DC6CA5FEE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965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62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439F95D-CD6C-461B-AC55-2EEF1AD0C5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66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EAC86-B20B-4647-A102-088E9ED10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91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3A3FB9-6CF3-4796-B987-F64D0C0D62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86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7FA85-2D8C-4A9E-B090-22C1A33EF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40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3A0BB2-71B8-415B-9C47-7F78DFDB55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16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E7028E1-3BC8-4762-A110-A9B22933BF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10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D22E5F7-A7BF-4542-81F0-C0FB45AE2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59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DBE971-9CEE-4C37-9492-3C20392D37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80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169513-C01F-4D97-A173-9909ADED8F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8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F48E8-FBDF-4B84-8E5A-12D285DDDF71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>
          <a:xfrm>
            <a:off x="6572250" y="285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163558-CC0B-4B6B-BDCA-E9A58E01EA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5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189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1816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703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BBE8-326D-48F4-ABB4-A8A768DDEC64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9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5C2-2407-47A1-AADC-D69EF846DE84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4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E4EE-15B5-4FDA-A643-FEC8BC65CA5E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9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DDF-2C33-4BF4-B353-E04DD9B9E84C}" type="datetime1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01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DA71-6CA3-472F-A634-8602BE119C03}" type="datetime1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65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FE64-25F8-45BF-8FF6-111C8753C527}" type="datetime1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9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2DE5-6960-485E-9538-E737A51F7FD2}" type="datetime1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5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EEF8-C970-4B64-A560-1C06CCA53D7C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929063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285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A187-A60D-46D5-8B2E-5186202DD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8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8CEA-20EE-4CBE-B1A1-A91813931012}" type="datetime1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33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2CAA-65A9-4BDE-8B45-6EF044060164}" type="datetime1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2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F5A5-3011-4F82-A7F4-4E9967B8B6B6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7CB-FB9D-46F8-87AF-892AEF33C55D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2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4" y="617540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9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9" y="463552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4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9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9" y="460376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4" y="4476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4" y="447677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4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4" y="431801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7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4" y="476252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4" y="534990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9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5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9" y="54134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9" y="541340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4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40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4" y="53816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9" y="54769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9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9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9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4" y="550865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4" y="5508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9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4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9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9" y="517527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9" y="485777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cs typeface="+mn-cs"/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2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1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3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18667" y="4927602"/>
            <a:ext cx="3065762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125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32488" y="5975350"/>
            <a:ext cx="2552700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DC29F6C-7B00-413F-ACEB-36F142167331}" type="datetime1">
              <a:rPr lang="en-US" smtClean="0"/>
              <a:t>6/6/2018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B31-8C83-4AC9-B1E0-A6EB78DA81F5}" type="datetimeFigureOut">
              <a:rPr lang="fi-FI" smtClean="0"/>
              <a:t>6.6.2018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6D998E-43DB-4CD4-8E82-053632307F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88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r"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1400" b="0">
                <a:solidFill>
                  <a:srgbClr val="898C93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636EACD1-7172-4444-AD65-2C7916B825CC}" type="datetime1">
              <a:rPr lang="en-US" smtClean="0"/>
              <a:t>6/6/2018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535" r:id="rId4"/>
    <p:sldLayoutId id="2147485579" r:id="rId5"/>
    <p:sldLayoutId id="2147485580" r:id="rId6"/>
    <p:sldLayoutId id="2147485581" r:id="rId7"/>
    <p:sldLayoutId id="2147485583" r:id="rId8"/>
    <p:sldLayoutId id="214748559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76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 err="1"/>
              <a:t>sss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241572"/>
            <a:ext cx="8478837" cy="484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2F810467-C8A3-4FA7-B07B-7024C4416DA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1063952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cxnSp>
        <p:nvCxnSpPr>
          <p:cNvPr id="10" name="Gerade Verbindung 8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540" r:id="rId3"/>
    <p:sldLayoutId id="2147485377" r:id="rId4"/>
    <p:sldLayoutId id="2147485360" r:id="rId5"/>
    <p:sldLayoutId id="2147485361" r:id="rId6"/>
    <p:sldLayoutId id="2147485362" r:id="rId7"/>
    <p:sldLayoutId id="2147485363" r:id="rId8"/>
    <p:sldLayoutId id="2147485364" r:id="rId9"/>
    <p:sldLayoutId id="2147485365" r:id="rId10"/>
    <p:sldLayoutId id="2147485378" r:id="rId11"/>
    <p:sldLayoutId id="2147485366" r:id="rId12"/>
    <p:sldLayoutId id="2147485379" r:id="rId13"/>
    <p:sldLayoutId id="2147485367" r:id="rId14"/>
    <p:sldLayoutId id="2147485368" r:id="rId15"/>
    <p:sldLayoutId id="2147485369" r:id="rId16"/>
    <p:sldLayoutId id="2147485370" r:id="rId17"/>
    <p:sldLayoutId id="2147485380" r:id="rId18"/>
    <p:sldLayoutId id="2147485371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2F810467-C8A3-4FA7-B07B-7024C4416DA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5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6" r:id="rId1"/>
    <p:sldLayoutId id="2147485487" r:id="rId2"/>
    <p:sldLayoutId id="2147485488" r:id="rId3"/>
    <p:sldLayoutId id="2147485489" r:id="rId4"/>
    <p:sldLayoutId id="2147485490" r:id="rId5"/>
    <p:sldLayoutId id="2147485491" r:id="rId6"/>
    <p:sldLayoutId id="2147485492" r:id="rId7"/>
    <p:sldLayoutId id="2147485493" r:id="rId8"/>
    <p:sldLayoutId id="2147485494" r:id="rId9"/>
    <p:sldLayoutId id="2147485495" r:id="rId10"/>
    <p:sldLayoutId id="2147485496" r:id="rId11"/>
    <p:sldLayoutId id="2147485497" r:id="rId12"/>
    <p:sldLayoutId id="2147485498" r:id="rId13"/>
    <p:sldLayoutId id="2147485499" r:id="rId14"/>
    <p:sldLayoutId id="2147485500" r:id="rId15"/>
    <p:sldLayoutId id="2147485501" r:id="rId16"/>
    <p:sldLayoutId id="2147485502" r:id="rId17"/>
    <p:sldLayoutId id="2147485503" r:id="rId18"/>
    <p:sldLayoutId id="2147485505" r:id="rId19"/>
    <p:sldLayoutId id="2147485538" r:id="rId20"/>
    <p:sldLayoutId id="2147485539" r:id="rId21"/>
    <p:sldLayoutId id="2147485541" r:id="rId2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2F810467-C8A3-4FA7-B07B-7024C4416DA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15150" y="6312422"/>
            <a:ext cx="1982788" cy="3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063952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cxnSp>
        <p:nvCxnSpPr>
          <p:cNvPr id="11" name="Gerade Verbindung 8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2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71" r:id="rId10"/>
    <p:sldLayoutId id="2147485572" r:id="rId11"/>
    <p:sldLayoutId id="21474855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71A8-CE57-4CE0-97BA-6BB2F8641816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C513-7EF0-4CF8-8214-87045A0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5" r:id="rId1"/>
    <p:sldLayoutId id="2147485586" r:id="rId2"/>
    <p:sldLayoutId id="2147485587" r:id="rId3"/>
    <p:sldLayoutId id="2147485588" r:id="rId4"/>
    <p:sldLayoutId id="2147485589" r:id="rId5"/>
    <p:sldLayoutId id="2147485590" r:id="rId6"/>
    <p:sldLayoutId id="2147485591" r:id="rId7"/>
    <p:sldLayoutId id="2147485592" r:id="rId8"/>
    <p:sldLayoutId id="2147485593" r:id="rId9"/>
    <p:sldLayoutId id="2147485594" r:id="rId10"/>
    <p:sldLayoutId id="21474855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ec.europa.eu/transport/facts-fundings/scoreboard_e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" y="1980950"/>
            <a:ext cx="8760027" cy="2035935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</a:pPr>
            <a:r>
              <a:rPr lang="en-US" sz="4000" kern="1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Sustainable Logistics Strategy  2030 and Action Plan for Ukraine</a:t>
            </a:r>
            <a:br>
              <a:rPr lang="en-US" sz="4000" kern="1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br>
              <a:rPr lang="en-US" sz="4000" kern="1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en-US" sz="3200" dirty="0"/>
              <a:t>Logistics Coordination Council meeting</a:t>
            </a:r>
            <a:br>
              <a:rPr lang="en-US" sz="3200" dirty="0"/>
            </a:br>
            <a:r>
              <a:rPr lang="en-US" sz="3200" dirty="0"/>
              <a:t>Kyiv, 11 May 2018</a:t>
            </a:r>
            <a:br>
              <a:rPr lang="en-US" sz="3600" kern="12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038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11" y="596901"/>
            <a:ext cx="7772400" cy="563562"/>
          </a:xfrm>
        </p:spPr>
        <p:txBody>
          <a:bodyPr>
            <a:noAutofit/>
          </a:bodyPr>
          <a:lstStyle/>
          <a:p>
            <a:r>
              <a:rPr lang="en-US" sz="2400" b="1">
                <a:latin typeface="+mn-lt"/>
              </a:rPr>
              <a:t>Improving professionalism, road maintenance, </a:t>
            </a:r>
            <a:r>
              <a:rPr lang="en-US" sz="2400" b="1" dirty="0">
                <a:latin typeface="+mn-lt"/>
              </a:rPr>
              <a:t>and government oversight is key to an efficient road freight transport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407219"/>
            <a:ext cx="8538693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The market comprises many small firms and the fleet is old: </a:t>
            </a:r>
          </a:p>
          <a:p>
            <a:pPr lvl="1" algn="just"/>
            <a:r>
              <a:rPr lang="en-US" i="1" dirty="0"/>
              <a:t>74 % employ &lt; 9 persons; 95 % turn over &lt; 1 M€; individuals and own-account share is almost 90%; &gt; 70% of operators are not licensed; </a:t>
            </a:r>
          </a:p>
          <a:p>
            <a:pPr lvl="1" algn="just"/>
            <a:r>
              <a:rPr lang="en-US" i="1" dirty="0"/>
              <a:t>75% of trucks are 10+ years old and &lt; 10 tons; ½ are of RU or UA origin.</a:t>
            </a:r>
          </a:p>
          <a:p>
            <a:pPr lvl="1" algn="just"/>
            <a:endParaRPr lang="en-US" sz="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The result is low fuel efficiency, increased pollution, and excessive overloading practices, facilitating illegal activities and tax evasion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Corruption is rife and prices low, inhibiting participation by larger and perhaps more professional foreign operators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6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Road freight sector in UA is difficult to monitor and enforce rules with very limited resources and poor inter-agency organization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6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The no. of professionals fell from &gt; 1 million in 2011 to &lt; 850,000 in 2016, in part reflecting emigration to higher-paid jobs abroad</a:t>
            </a:r>
            <a:endParaRPr lang="fi-FI" sz="2000" b="1" dirty="0"/>
          </a:p>
        </p:txBody>
      </p:sp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003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7" y="491970"/>
            <a:ext cx="8499423" cy="563562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government oversight is vital to build up an efficient road freight transport sector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70" y="1289050"/>
            <a:ext cx="8711478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A controlled introduction of </a:t>
            </a:r>
            <a:r>
              <a:rPr lang="en-US" sz="2000" i="1" dirty="0" err="1"/>
              <a:t>i</a:t>
            </a:r>
            <a:r>
              <a:rPr lang="en-US" sz="2000" i="1" dirty="0"/>
              <a:t>) </a:t>
            </a:r>
            <a:r>
              <a:rPr lang="en-US" sz="2000" dirty="0"/>
              <a:t>operator licenses; </a:t>
            </a:r>
            <a:r>
              <a:rPr lang="en-US" sz="2000" i="1" dirty="0"/>
              <a:t>ii) </a:t>
            </a:r>
            <a:r>
              <a:rPr lang="en-US" sz="2000" dirty="0"/>
              <a:t>registration and a simple certification process for own-account transport operators; </a:t>
            </a:r>
            <a:r>
              <a:rPr lang="en-US" sz="2000" i="1" dirty="0"/>
              <a:t>iii) </a:t>
            </a:r>
            <a:r>
              <a:rPr lang="en-US" sz="2000" dirty="0"/>
              <a:t>more resources committed to inspections; and </a:t>
            </a:r>
            <a:r>
              <a:rPr lang="en-US" sz="2000" i="1" dirty="0"/>
              <a:t>iv)</a:t>
            </a:r>
            <a:r>
              <a:rPr lang="en-US" sz="2000" dirty="0"/>
              <a:t> legislation coupled with strengthened enforcement to limit corruption </a:t>
            </a:r>
            <a:r>
              <a:rPr lang="en-US" sz="2000" b="1" dirty="0"/>
              <a:t>would reduce illegal activities and improve control over the sector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This would also meet the terms of the EU Association Agreement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Improved data on road transport operators, vehicle fleets and traffic integrated into a comprehensive, on-line database needed quickly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The </a:t>
            </a:r>
            <a:r>
              <a:rPr lang="en-US" sz="2000" b="1" dirty="0" err="1"/>
              <a:t>GoU</a:t>
            </a:r>
            <a:r>
              <a:rPr lang="en-US" sz="2000" b="1" dirty="0"/>
              <a:t> should improve compliance with international road transport conventions and increase access to multilateral and bilateral transport permits; </a:t>
            </a:r>
          </a:p>
          <a:p>
            <a:pPr marL="457200" lvl="1" indent="0" algn="just"/>
            <a:r>
              <a:rPr lang="en-US" sz="2000" dirty="0"/>
              <a:t>- the latter requires carriers’ investments into more  modern vehicles, too</a:t>
            </a:r>
            <a:endParaRPr lang="fi-FI" sz="2000" dirty="0"/>
          </a:p>
          <a:p>
            <a:pPr algn="just"/>
            <a:endParaRPr lang="fi-FI" sz="2000" b="1" dirty="0"/>
          </a:p>
        </p:txBody>
      </p:sp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764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443" y="242094"/>
            <a:ext cx="8767293" cy="563562"/>
          </a:xfrm>
        </p:spPr>
        <p:txBody>
          <a:bodyPr>
            <a:noAutofit/>
          </a:bodyPr>
          <a:lstStyle/>
          <a:p>
            <a:pPr algn="ctr"/>
            <a:r>
              <a:rPr lang="fi-FI" sz="2800" b="1" dirty="0" err="1"/>
              <a:t>bringing</a:t>
            </a:r>
            <a:r>
              <a:rPr lang="fi-FI" sz="2800" b="1" dirty="0"/>
              <a:t> UA </a:t>
            </a:r>
            <a:r>
              <a:rPr lang="fi-FI" sz="2800" b="1" dirty="0" err="1"/>
              <a:t>truck</a:t>
            </a:r>
            <a:r>
              <a:rPr lang="fi-FI" sz="2800" b="1" dirty="0"/>
              <a:t> </a:t>
            </a:r>
            <a:r>
              <a:rPr lang="fi-FI" sz="2800" b="1" dirty="0" err="1"/>
              <a:t>fleet</a:t>
            </a:r>
            <a:r>
              <a:rPr lang="fi-FI" sz="2800" b="1" dirty="0"/>
              <a:t> to </a:t>
            </a:r>
            <a:r>
              <a:rPr lang="fi-FI" sz="2800" b="1" dirty="0" err="1"/>
              <a:t>meet</a:t>
            </a:r>
            <a:r>
              <a:rPr lang="fi-FI" sz="2800" b="1" dirty="0"/>
              <a:t> </a:t>
            </a:r>
            <a:r>
              <a:rPr lang="fi-FI" sz="2800" b="1" dirty="0" err="1"/>
              <a:t>international</a:t>
            </a:r>
            <a:r>
              <a:rPr lang="fi-FI" sz="2800" b="1" dirty="0"/>
              <a:t> </a:t>
            </a:r>
            <a:r>
              <a:rPr lang="fi-FI" sz="2800" b="1" dirty="0" err="1"/>
              <a:t>standards</a:t>
            </a:r>
            <a:r>
              <a:rPr lang="fi-FI" sz="2800" b="1" dirty="0"/>
              <a:t> </a:t>
            </a:r>
            <a:r>
              <a:rPr lang="fi-FI" sz="2800" b="1" dirty="0" err="1"/>
              <a:t>by</a:t>
            </a:r>
            <a:r>
              <a:rPr lang="fi-FI" sz="2800" b="1" dirty="0"/>
              <a:t>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182771"/>
            <a:ext cx="8267968" cy="4769476"/>
          </a:xfrm>
        </p:spPr>
        <p:txBody>
          <a:bodyPr/>
          <a:lstStyle/>
          <a:p>
            <a:r>
              <a:rPr lang="en-US" sz="2400" b="1" dirty="0">
                <a:solidFill>
                  <a:srgbClr val="021F43"/>
                </a:solidFill>
              </a:rPr>
              <a:t>Cumulative gross investment need	EUR 5.9 Billion*</a:t>
            </a:r>
          </a:p>
          <a:p>
            <a:r>
              <a:rPr lang="en-US" sz="2400" b="1" i="1" dirty="0">
                <a:solidFill>
                  <a:srgbClr val="021F43"/>
                </a:solidFill>
              </a:rPr>
              <a:t>VAT for imported trucks at 20 %	EUR 1.1 Billion**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Residual value of obsolete fleet  	EUR 0.5 Billion***</a:t>
            </a:r>
          </a:p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Reduction in fuel costs  			EUR 2.4 billion****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Net financial impact for carriers	EUR 3.9 billion*****</a:t>
            </a:r>
          </a:p>
          <a:p>
            <a:pPr algn="ctr"/>
            <a:endParaRPr lang="fi-FI" sz="1400" b="1" dirty="0"/>
          </a:p>
          <a:p>
            <a:pPr>
              <a:spcBef>
                <a:spcPts val="0"/>
              </a:spcBef>
            </a:pPr>
            <a:r>
              <a:rPr lang="fi-FI" sz="2400" b="1" u="sng" dirty="0" err="1">
                <a:solidFill>
                  <a:schemeClr val="accent2">
                    <a:lumMod val="50000"/>
                  </a:schemeClr>
                </a:solidFill>
              </a:rPr>
              <a:t>Emissions</a:t>
            </a:r>
            <a:r>
              <a:rPr lang="fi-FI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u="sng" dirty="0" err="1">
                <a:solidFill>
                  <a:schemeClr val="accent2">
                    <a:lumMod val="50000"/>
                  </a:schemeClr>
                </a:solidFill>
              </a:rPr>
              <a:t>reduced</a:t>
            </a:r>
            <a:r>
              <a:rPr lang="fi-FI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u="sng" dirty="0" err="1">
                <a:solidFill>
                  <a:schemeClr val="accent2">
                    <a:lumMod val="50000"/>
                  </a:schemeClr>
                </a:solidFill>
              </a:rPr>
              <a:t>by</a:t>
            </a:r>
            <a:r>
              <a:rPr lang="fi-FI" sz="2400" b="1" u="sng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	PM 		- 74%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	CO 		- 61 %</a:t>
            </a:r>
          </a:p>
          <a:p>
            <a:pPr>
              <a:spcBef>
                <a:spcPts val="0"/>
              </a:spcBef>
            </a:pPr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	HC 		- 53 %</a:t>
            </a:r>
          </a:p>
          <a:p>
            <a:pPr>
              <a:spcBef>
                <a:spcPts val="0"/>
              </a:spcBef>
            </a:pPr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fi-FI" sz="2400" b="1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fi-FI" sz="2400" b="1" baseline="-25000" dirty="0" err="1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 	- 53 %</a:t>
            </a:r>
          </a:p>
          <a:p>
            <a:pPr>
              <a:spcBef>
                <a:spcPts val="0"/>
              </a:spcBef>
            </a:pPr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	CO</a:t>
            </a:r>
            <a:r>
              <a:rPr lang="fi-FI" sz="2400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 	- 28 %</a:t>
            </a:r>
            <a:endParaRPr lang="fi-FI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4801" y="3716158"/>
            <a:ext cx="5034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*) </a:t>
            </a:r>
            <a:r>
              <a:rPr lang="fi-FI" dirty="0" err="1"/>
              <a:t>Interest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10 %, 10-year loan,</a:t>
            </a:r>
          </a:p>
          <a:p>
            <a:r>
              <a:rPr lang="fi-FI" dirty="0"/>
              <a:t>    </a:t>
            </a:r>
            <a:r>
              <a:rPr lang="fi-FI" dirty="0" err="1"/>
              <a:t>prices</a:t>
            </a:r>
            <a:r>
              <a:rPr lang="fi-FI" dirty="0"/>
              <a:t> for </a:t>
            </a:r>
            <a:r>
              <a:rPr lang="fi-FI" u="sng" dirty="0"/>
              <a:t>NEW </a:t>
            </a:r>
            <a:r>
              <a:rPr lang="fi-FI" u="sng" dirty="0" err="1"/>
              <a:t>vehicles</a:t>
            </a:r>
            <a:endParaRPr lang="fi-FI" u="sng" dirty="0"/>
          </a:p>
          <a:p>
            <a:endParaRPr lang="fi-FI" sz="800" dirty="0"/>
          </a:p>
          <a:p>
            <a:r>
              <a:rPr lang="fi-FI" dirty="0"/>
              <a:t>**)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VAT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slow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fleet</a:t>
            </a:r>
            <a:r>
              <a:rPr lang="fi-FI" dirty="0"/>
              <a:t> </a:t>
            </a:r>
            <a:r>
              <a:rPr lang="fi-FI" dirty="0" err="1"/>
              <a:t>renewal</a:t>
            </a:r>
            <a:r>
              <a:rPr lang="fi-FI" dirty="0"/>
              <a:t> </a:t>
            </a:r>
            <a:r>
              <a:rPr lang="fi-FI" dirty="0" err="1"/>
              <a:t>considerably</a:t>
            </a:r>
            <a:endParaRPr lang="fi-FI" dirty="0"/>
          </a:p>
          <a:p>
            <a:endParaRPr lang="fi-FI" sz="800" dirty="0"/>
          </a:p>
          <a:p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***)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90,000 units at 4,500 Euros a piece</a:t>
            </a: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****) at constant price for diesel at € 0.7/liter</a:t>
            </a:r>
          </a:p>
          <a:p>
            <a:endParaRPr lang="en-US" sz="800" dirty="0">
              <a:solidFill>
                <a:srgbClr val="021F43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*****) Compared to vehicle performance in 2017, i.e. 12.1 billion vehicle kilometers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0872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68" y="333766"/>
            <a:ext cx="7772400" cy="563562"/>
          </a:xfrm>
        </p:spPr>
        <p:txBody>
          <a:bodyPr>
            <a:noAutofit/>
          </a:bodyPr>
          <a:lstStyle/>
          <a:p>
            <a:pPr algn="ctr"/>
            <a:r>
              <a:rPr lang="fi-FI" sz="2800" b="1" dirty="0" err="1"/>
              <a:t>bringing</a:t>
            </a:r>
            <a:r>
              <a:rPr lang="fi-FI" sz="2800" b="1" dirty="0"/>
              <a:t> UA </a:t>
            </a:r>
            <a:r>
              <a:rPr lang="fi-FI" sz="2800" b="1" dirty="0" err="1"/>
              <a:t>truck</a:t>
            </a:r>
            <a:r>
              <a:rPr lang="fi-FI" sz="2800" b="1" dirty="0"/>
              <a:t> </a:t>
            </a:r>
            <a:r>
              <a:rPr lang="fi-FI" sz="2800" b="1" dirty="0" err="1"/>
              <a:t>fleet</a:t>
            </a:r>
            <a:r>
              <a:rPr lang="fi-FI" sz="2800" b="1" dirty="0"/>
              <a:t> to </a:t>
            </a:r>
            <a:r>
              <a:rPr lang="fi-FI" sz="2800" b="1" dirty="0" err="1"/>
              <a:t>meet</a:t>
            </a:r>
            <a:r>
              <a:rPr lang="fi-FI" sz="2800" b="1" dirty="0"/>
              <a:t> </a:t>
            </a:r>
            <a:r>
              <a:rPr lang="fi-FI" sz="2800" b="1" dirty="0" err="1"/>
              <a:t>international</a:t>
            </a:r>
            <a:r>
              <a:rPr lang="fi-FI" sz="2800" b="1" dirty="0"/>
              <a:t> </a:t>
            </a:r>
            <a:r>
              <a:rPr lang="fi-FI" sz="2800" b="1" dirty="0" err="1"/>
              <a:t>standards</a:t>
            </a:r>
            <a:r>
              <a:rPr lang="fi-FI" sz="2800" b="1" dirty="0"/>
              <a:t> </a:t>
            </a:r>
            <a:r>
              <a:rPr lang="fi-FI" sz="2800" b="1" dirty="0" err="1"/>
              <a:t>by</a:t>
            </a:r>
            <a:r>
              <a:rPr lang="fi-FI" sz="2800" b="1" dirty="0"/>
              <a:t> 2030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9056"/>
            <a:ext cx="7772400" cy="4656944"/>
          </a:xfrm>
        </p:spPr>
        <p:txBody>
          <a:bodyPr/>
          <a:lstStyle/>
          <a:p>
            <a:r>
              <a:rPr lang="en-US" sz="2000" b="1" dirty="0"/>
              <a:t>The examined complete fleet renewal may exceed the capacity of Ukrainian carriers and shippers to absorb the costs </a:t>
            </a:r>
          </a:p>
          <a:p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/>
              <a:t>The estimate provides the upper limit of costs and benefits</a:t>
            </a:r>
            <a:endParaRPr lang="fi-FI" sz="2000" b="1" dirty="0"/>
          </a:p>
          <a:p>
            <a:endParaRPr lang="en-US" sz="2000" b="1" dirty="0"/>
          </a:p>
          <a:p>
            <a:r>
              <a:rPr lang="en-US" sz="2000" b="1" dirty="0"/>
              <a:t>More realistically, the most productive part(s) of road fleet need to be replaced accordingly at the net cost of EUR 1.5 to 2.0 billion by year 2030</a:t>
            </a:r>
          </a:p>
          <a:p>
            <a:endParaRPr lang="en-US" sz="2000" b="1" dirty="0"/>
          </a:p>
          <a:p>
            <a:r>
              <a:rPr lang="en-US" sz="2000" b="1" dirty="0"/>
              <a:t>This substantial but necessary effort would maintain a viable road freight industry in Ukraine to keep its economy moving</a:t>
            </a:r>
            <a:endParaRPr lang="fi-FI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2250" y="316667"/>
            <a:ext cx="2133600" cy="476250"/>
          </a:xfrm>
        </p:spPr>
        <p:txBody>
          <a:bodyPr/>
          <a:lstStyle/>
          <a:p>
            <a:pPr algn="r">
              <a:defRPr/>
            </a:pPr>
            <a:fld id="{1187A187-A60D-46D5-8B2E-5186202DD7AE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-1360170" y="626113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 algn="r"/>
            <a:r>
              <a:rPr lang="fi-FI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9163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7" y="285750"/>
            <a:ext cx="8869788" cy="563562"/>
          </a:xfrm>
        </p:spPr>
        <p:txBody>
          <a:bodyPr>
            <a:noAutofit/>
          </a:bodyPr>
          <a:lstStyle/>
          <a:p>
            <a:r>
              <a:rPr lang="fi-FI" sz="2400" b="1"/>
              <a:t>Ex. Of Fiscal measures to speed up fleet renewal</a:t>
            </a:r>
            <a:endParaRPr lang="fi-FI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90" y="1241023"/>
            <a:ext cx="8526622" cy="4114800"/>
          </a:xfrm>
        </p:spPr>
        <p:txBody>
          <a:bodyPr/>
          <a:lstStyle/>
          <a:p>
            <a:pPr algn="just"/>
            <a:r>
              <a:rPr lang="en-US" sz="2200" b="1" dirty="0"/>
              <a:t>Renewing the </a:t>
            </a:r>
            <a:r>
              <a:rPr lang="fi-FI" sz="2200" b="1" dirty="0"/>
              <a:t>UA </a:t>
            </a:r>
            <a:r>
              <a:rPr lang="en-US" sz="2200" b="1" dirty="0"/>
              <a:t>truck fleet is an urgent priority, </a:t>
            </a:r>
            <a:r>
              <a:rPr lang="fi-FI" sz="2200" b="1" dirty="0" err="1"/>
              <a:t>without</a:t>
            </a:r>
            <a:r>
              <a:rPr lang="fi-FI" sz="2200" b="1" dirty="0"/>
              <a:t> </a:t>
            </a:r>
            <a:r>
              <a:rPr lang="fi-FI" sz="2200" b="1" dirty="0" err="1"/>
              <a:t>which</a:t>
            </a:r>
            <a:r>
              <a:rPr lang="fi-FI" sz="2200" b="1" dirty="0"/>
              <a:t> </a:t>
            </a:r>
            <a:r>
              <a:rPr lang="fi-FI" sz="2200" b="1" dirty="0" err="1"/>
              <a:t>the</a:t>
            </a:r>
            <a:r>
              <a:rPr lang="fi-FI" sz="2200" b="1" dirty="0"/>
              <a:t> UA </a:t>
            </a:r>
            <a:r>
              <a:rPr lang="fi-FI" sz="2200" b="1" dirty="0" err="1"/>
              <a:t>logistics</a:t>
            </a:r>
            <a:r>
              <a:rPr lang="fi-FI" sz="2200" b="1" dirty="0"/>
              <a:t> </a:t>
            </a:r>
            <a:r>
              <a:rPr lang="fi-FI" sz="2200" b="1" dirty="0" err="1"/>
              <a:t>sector</a:t>
            </a:r>
            <a:r>
              <a:rPr lang="fi-FI" sz="2200" b="1" dirty="0"/>
              <a:t> </a:t>
            </a:r>
            <a:r>
              <a:rPr lang="fi-FI" sz="2200" b="1" dirty="0" err="1"/>
              <a:t>will</a:t>
            </a:r>
            <a:r>
              <a:rPr lang="fi-FI" sz="2200" b="1" dirty="0"/>
              <a:t> </a:t>
            </a:r>
            <a:r>
              <a:rPr lang="fi-FI" sz="2200" b="1" dirty="0" err="1"/>
              <a:t>soon</a:t>
            </a:r>
            <a:r>
              <a:rPr lang="fi-FI" sz="2200" b="1" dirty="0"/>
              <a:t> </a:t>
            </a:r>
            <a:r>
              <a:rPr lang="fi-FI" sz="2200" b="1" dirty="0" err="1"/>
              <a:t>face</a:t>
            </a:r>
            <a:r>
              <a:rPr lang="fi-FI" sz="2200" b="1" dirty="0"/>
              <a:t> </a:t>
            </a:r>
            <a:r>
              <a:rPr lang="fi-FI" sz="2200" b="1" dirty="0" err="1"/>
              <a:t>enormous</a:t>
            </a:r>
            <a:r>
              <a:rPr lang="fi-FI" sz="2200" b="1" dirty="0"/>
              <a:t> </a:t>
            </a:r>
            <a:r>
              <a:rPr lang="fi-FI" sz="2200" b="1" dirty="0" err="1"/>
              <a:t>problems</a:t>
            </a:r>
            <a:endParaRPr lang="fi-FI" sz="2200" b="1" dirty="0"/>
          </a:p>
          <a:p>
            <a:pPr algn="just"/>
            <a:endParaRPr lang="en-US" sz="1050" b="1" dirty="0"/>
          </a:p>
          <a:p>
            <a:pPr algn="just"/>
            <a:r>
              <a:rPr lang="en-US" sz="2200" b="1" dirty="0"/>
              <a:t>The </a:t>
            </a:r>
            <a:r>
              <a:rPr lang="en-US" sz="2200" b="1" dirty="0" err="1"/>
              <a:t>GoU</a:t>
            </a:r>
            <a:r>
              <a:rPr lang="en-US" sz="2200" b="1" dirty="0"/>
              <a:t> should facilitate to process by (re)considering the:</a:t>
            </a:r>
          </a:p>
          <a:p>
            <a:pPr algn="just"/>
            <a:endParaRPr lang="en-US" sz="2000" b="1" dirty="0"/>
          </a:p>
          <a:p>
            <a:pPr algn="just">
              <a:spcAft>
                <a:spcPts val="800"/>
              </a:spcAft>
              <a:buFontTx/>
              <a:buChar char="-"/>
            </a:pPr>
            <a:r>
              <a:rPr lang="en-US" sz="2000" b="1" i="1" dirty="0">
                <a:solidFill>
                  <a:srgbClr val="FF0000"/>
                </a:solidFill>
              </a:rPr>
              <a:t>Current 20 percent VAT on imported vehicles</a:t>
            </a:r>
          </a:p>
          <a:p>
            <a:pPr algn="just">
              <a:spcAft>
                <a:spcPts val="800"/>
              </a:spcAft>
              <a:buFontTx/>
              <a:buChar char="-"/>
            </a:pPr>
            <a:r>
              <a:rPr lang="en-US" sz="2000" b="1" i="1" dirty="0"/>
              <a:t>≈ EUR 200 charge for a technical certificate, and </a:t>
            </a:r>
          </a:p>
          <a:p>
            <a:pPr algn="just">
              <a:spcAft>
                <a:spcPts val="800"/>
              </a:spcAft>
              <a:buFontTx/>
              <a:buChar char="-"/>
            </a:pPr>
            <a:r>
              <a:rPr lang="en-US" sz="2000" b="1" i="1" dirty="0"/>
              <a:t>≈ EUR 300-400 cost of registration, along with the </a:t>
            </a:r>
          </a:p>
          <a:p>
            <a:pPr algn="just">
              <a:spcAft>
                <a:spcPts val="800"/>
              </a:spcAft>
              <a:buFontTx/>
              <a:buChar char="-"/>
            </a:pPr>
            <a:r>
              <a:rPr lang="en-US" sz="2000" b="1" i="1" dirty="0"/>
              <a:t>Acceptance by Customs of the true and properly documented purchase price of imported vehicles as declared value </a:t>
            </a:r>
          </a:p>
          <a:p>
            <a:pPr algn="just">
              <a:spcAft>
                <a:spcPts val="800"/>
              </a:spcAft>
              <a:buFontTx/>
              <a:buChar char="-"/>
            </a:pPr>
            <a:r>
              <a:rPr lang="en-US" sz="2000" b="1" i="1" dirty="0"/>
              <a:t>Reasonable derogations from EU financial standing requirements should be found, and applied across the board</a:t>
            </a:r>
          </a:p>
          <a:p>
            <a:pPr algn="just">
              <a:buFontTx/>
              <a:buChar char="-"/>
            </a:pPr>
            <a:endParaRPr lang="en-US" sz="2000" b="1" dirty="0"/>
          </a:p>
        </p:txBody>
      </p:sp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967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429130"/>
            <a:ext cx="8165206" cy="563562"/>
          </a:xfrm>
        </p:spPr>
        <p:txBody>
          <a:bodyPr>
            <a:noAutofit/>
          </a:bodyPr>
          <a:lstStyle/>
          <a:p>
            <a:r>
              <a:rPr lang="en-US" sz="2400" b="1" dirty="0"/>
              <a:t>Greater private sector participation would increase efficiency of the railway sector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864" y="1166053"/>
            <a:ext cx="8641725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 err="1"/>
              <a:t>Ukrzaliznytsia</a:t>
            </a:r>
            <a:r>
              <a:rPr lang="en-US" sz="2000" b="1" dirty="0"/>
              <a:t> (UZ) struggles e.g. with aging locomotives and rolling stock, a depreciated infrastructure, and the sharp decline in transit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A large share of the investments in freight operations should come from the private sector, underlining the need to introduce decision-making with market-based development and competition such as:</a:t>
            </a:r>
          </a:p>
          <a:p>
            <a:pPr lvl="1" algn="just">
              <a:buFontTx/>
              <a:buChar char="-"/>
            </a:pPr>
            <a:endParaRPr lang="en-US" sz="1000" b="1" i="1" dirty="0"/>
          </a:p>
          <a:p>
            <a:pPr lvl="1" algn="just">
              <a:buFontTx/>
              <a:buChar char="-"/>
            </a:pPr>
            <a:r>
              <a:rPr lang="en-US" sz="2000" i="1" dirty="0"/>
              <a:t>contracting out logistics services to shippers, </a:t>
            </a:r>
          </a:p>
          <a:p>
            <a:pPr lvl="1" algn="just">
              <a:buFontTx/>
              <a:buChar char="-"/>
            </a:pPr>
            <a:r>
              <a:rPr lang="en-US" sz="2000" i="1" dirty="0"/>
              <a:t>granting track access rights to encourage new private operators, and </a:t>
            </a:r>
          </a:p>
          <a:p>
            <a:pPr lvl="1" algn="just">
              <a:buFontTx/>
              <a:buChar char="-"/>
            </a:pPr>
            <a:r>
              <a:rPr lang="en-US" sz="2000" i="1" dirty="0"/>
              <a:t>involvement in the renovation of rolling stock and terminals.</a:t>
            </a:r>
          </a:p>
          <a:p>
            <a:pPr algn="just"/>
            <a:endParaRPr lang="en-US" sz="800" b="1" dirty="0"/>
          </a:p>
          <a:p>
            <a:pPr algn="just">
              <a:buFontTx/>
              <a:buChar char="-"/>
            </a:pPr>
            <a:endParaRPr lang="en-US" sz="8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Better rail and intermodal services would reduce costs and time, and mitigate the adverse effects of excessive road transport, incl. congestion, deterioration of roads, emissions and accidents</a:t>
            </a:r>
            <a:endParaRPr lang="fi-FI" sz="2000" b="1" dirty="0"/>
          </a:p>
        </p:txBody>
      </p:sp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0726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901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Speeding up port operations, reducing charges, improving land access and easing regulations inhibiting shipping would improve port logistics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32" y="1366684"/>
            <a:ext cx="8577329" cy="4114800"/>
          </a:xfrm>
        </p:spPr>
        <p:txBody>
          <a:bodyPr/>
          <a:lstStyle/>
          <a:p>
            <a:pPr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Ukraine’s ports are viewed as below global average, well below the performance by Ukraine’s competitors, and deteriorating over time</a:t>
            </a:r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en-US" sz="600" b="1" dirty="0"/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Getting an UA port to the Top 100 in world container shipping by 2030 is technically possible, as only ¼ of port capacity is in use</a:t>
            </a:r>
          </a:p>
          <a:p>
            <a:pPr marL="457200" lvl="1" indent="0" algn="just">
              <a:spcAft>
                <a:spcPts val="500"/>
              </a:spcAft>
            </a:pPr>
            <a:r>
              <a:rPr lang="en-US" sz="2000" i="1" dirty="0"/>
              <a:t>- but it will require significant commercial and fiscal efforts as well as regulatory improvements, and higher degree of containerization</a:t>
            </a:r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en-US" sz="600" b="1" dirty="0"/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Key steps include eliminating capacity/service bottlenecks on Black Sea container and Ro-Ro shipping, faster and less costly vessel turnaround at ports, and improve spatial planning and land use</a:t>
            </a:r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en-US" sz="600" b="1" dirty="0"/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Seaport charges are high; the objective of port pricing should be to minimize the cost of trade to Ukraine rather than to profit the </a:t>
            </a:r>
            <a:r>
              <a:rPr lang="en-US" sz="2000" b="1" dirty="0" err="1"/>
              <a:t>GoU</a:t>
            </a:r>
            <a:r>
              <a:rPr lang="en-US" sz="2000" b="1" dirty="0"/>
              <a:t> </a:t>
            </a:r>
            <a:endParaRPr lang="fi-FI" sz="2000" b="1" dirty="0"/>
          </a:p>
        </p:txBody>
      </p:sp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2720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11" y="2386700"/>
            <a:ext cx="2588798" cy="239986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rgbClr val="FFFFFF"/>
                </a:solidFill>
              </a:rPr>
              <a:t>Revitalizing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IWT* will require careful planning and significant investment</a:t>
            </a:r>
            <a:endParaRPr lang="fi-FI" sz="2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718" y="244340"/>
            <a:ext cx="5613798" cy="6024698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Volumes along the Dnipro are now 1/10 of the peak 66 million tons of the 1980s </a:t>
            </a:r>
          </a:p>
          <a:p>
            <a:pPr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Realizing the IWT potential requires substantial private and public sector investments, but also regulatory and institutional changes</a:t>
            </a:r>
            <a:endParaRPr lang="fi-FI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The size of the market and the competitive position of IWT needs to be assessed, and a promotional agency to increase awareness of IWT and to attract clients to be established</a:t>
            </a:r>
          </a:p>
          <a:p>
            <a:pPr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A long-term vision for IWT should be developed, including a viable budget, and an assessment of training needs and provision</a:t>
            </a:r>
          </a:p>
          <a:p>
            <a:pPr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Assessing </a:t>
            </a:r>
            <a:r>
              <a:rPr lang="en-US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Ukrvodshlyakh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 mandate and scope of work is needed to improve IWT management</a:t>
            </a:r>
            <a:endParaRPr lang="fi-FI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Top IWT infrastructure priority is the repair of the locks, followed by installation of navigational aids and works to secure the guaranteed water depth</a:t>
            </a:r>
            <a:endParaRPr lang="fi-FI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106" y="5424451"/>
            <a:ext cx="2981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*) </a:t>
            </a:r>
            <a:r>
              <a:rPr lang="fi-FI" dirty="0" err="1"/>
              <a:t>Inland</a:t>
            </a:r>
            <a:r>
              <a:rPr lang="fi-FI" dirty="0"/>
              <a:t> </a:t>
            </a:r>
            <a:r>
              <a:rPr lang="fi-FI" dirty="0" err="1"/>
              <a:t>Waterway</a:t>
            </a:r>
            <a:r>
              <a:rPr lang="fi-FI" dirty="0"/>
              <a:t> Transport</a:t>
            </a:r>
          </a:p>
        </p:txBody>
      </p:sp>
      <p:pic>
        <p:nvPicPr>
          <p:cNvPr id="34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7240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650"/>
            <a:ext cx="9144000" cy="5635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Infrastructure investment, improved logistics services and liberalizing trade to help in meeting the demand for transit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4" y="1446374"/>
            <a:ext cx="8754256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Transit through UA fell from half of int’l cargo in 2004 to 13 % in 2014, largely due to the reduction of </a:t>
            </a:r>
            <a:r>
              <a:rPr lang="fi-FI" sz="2000" b="1" dirty="0"/>
              <a:t>RU </a:t>
            </a:r>
            <a:r>
              <a:rPr lang="en-US" sz="2000" b="1" dirty="0"/>
              <a:t>traffic, but poor infra quality, high port charges, and service bottlenecks also contributed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8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Developing new transport corridors bypassing Russia and strengthening value adding logistics services are needed to increase transit revenues and ensure access to international markets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8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Greater use of multimodal logistics centers and advanced IT systems, and the use of advanced 3PL/4PL solutions would help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i-FI" sz="8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Also promotion of strategic transit corridors, competitive seaport services, improved border crossing practices (incl. functional Single Window), transit statistics and monitoring capacity, and liberalizing rules governing transit transport are essential</a:t>
            </a:r>
          </a:p>
          <a:p>
            <a:pPr algn="just"/>
            <a:endParaRPr lang="fi-FI" sz="2000" b="1" dirty="0"/>
          </a:p>
        </p:txBody>
      </p:sp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0793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49" y="285750"/>
            <a:ext cx="8599868" cy="5635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 comprehensive approach is required to improve multimodal transport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00" y="1167685"/>
            <a:ext cx="8725965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Raising the share of </a:t>
            </a:r>
            <a:r>
              <a:rPr lang="en-US" sz="2000" b="1" dirty="0" err="1"/>
              <a:t>intermodality</a:t>
            </a:r>
            <a:r>
              <a:rPr lang="en-US" sz="2000" b="1" dirty="0"/>
              <a:t> from 0.5 % closer to the 15+ % in the EU will require a network of multimodal logistics centers and supply of cost-efficient services, </a:t>
            </a:r>
            <a:r>
              <a:rPr lang="en-US" sz="2000" b="1" u="sng" dirty="0"/>
              <a:t>but also demand for these services!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800" b="1" u="sng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 err="1"/>
              <a:t>GoU</a:t>
            </a:r>
            <a:r>
              <a:rPr lang="en-US" sz="2000" b="1" dirty="0"/>
              <a:t> should (</a:t>
            </a:r>
            <a:r>
              <a:rPr lang="en-US" sz="2000" b="1" dirty="0" err="1"/>
              <a:t>i</a:t>
            </a:r>
            <a:r>
              <a:rPr lang="en-US" sz="2000" b="1" dirty="0"/>
              <a:t>) commission a study on logistics center capacity and location needs; (ii) create an appropriate legal framework; (iii) and develop the Dnipro ports and multimodal logistics centers </a:t>
            </a:r>
            <a:endParaRPr lang="fi-FI" sz="2000" b="1" dirty="0"/>
          </a:p>
          <a:p>
            <a:pPr algn="just">
              <a:buFont typeface="Wingdings" panose="05000000000000000000" pitchFamily="2" charset="2"/>
              <a:buChar char="q"/>
            </a:pPr>
            <a:endParaRPr lang="fi-FI" sz="10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To test the viability of multimodality, 3 scenarios were developed and </a:t>
            </a:r>
            <a:r>
              <a:rPr lang="en-US" sz="2000" b="1" u="sng" dirty="0"/>
              <a:t>there appears to be a strong economic and environmental case to</a:t>
            </a:r>
            <a:r>
              <a:rPr lang="en-US" sz="2000" b="1" dirty="0"/>
              <a:t>: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i="1" dirty="0"/>
              <a:t>Increase the share of ro-ro shipping e.g. in the UA-TR route;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500" b="1" i="1" dirty="0"/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i="1" dirty="0"/>
              <a:t>Use more IWT on domestic bulk (e.g. grain) movements when distances exceed approx. 400 km; and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500" b="1" i="1" dirty="0"/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i="1" dirty="0"/>
              <a:t>Introduce road-rail ”piggybacking” service on main domestic routes such as Odessa – Kyiv (480 km) or Odessa – </a:t>
            </a:r>
            <a:r>
              <a:rPr lang="en-US" sz="2000" b="1" i="1" dirty="0" err="1"/>
              <a:t>Lviv</a:t>
            </a:r>
            <a:r>
              <a:rPr lang="en-US" sz="2000" b="1" i="1" dirty="0"/>
              <a:t> (800 km)</a:t>
            </a:r>
            <a:endParaRPr lang="fi-FI" sz="2000" b="1" i="1" dirty="0"/>
          </a:p>
          <a:p>
            <a:pPr algn="just"/>
            <a:r>
              <a:rPr lang="en-US" sz="2000" b="1" dirty="0"/>
              <a:t> </a:t>
            </a:r>
            <a:endParaRPr lang="fi-FI" sz="2000" b="1" dirty="0"/>
          </a:p>
          <a:p>
            <a:pPr algn="just"/>
            <a:endParaRPr lang="en-US" sz="2000" b="1" dirty="0"/>
          </a:p>
          <a:p>
            <a:pPr algn="just"/>
            <a:endParaRPr lang="fi-FI" sz="2000" b="1" dirty="0"/>
          </a:p>
          <a:p>
            <a:pPr algn="just"/>
            <a:endParaRPr lang="fi-FI" sz="2000" b="1" dirty="0"/>
          </a:p>
          <a:p>
            <a:pPr algn="just"/>
            <a:endParaRPr lang="fi-FI" sz="2000" b="1" dirty="0"/>
          </a:p>
          <a:p>
            <a:pPr algn="just"/>
            <a:endParaRPr lang="fi-FI" sz="2000" b="1" dirty="0"/>
          </a:p>
        </p:txBody>
      </p:sp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5968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824" y="1067188"/>
            <a:ext cx="7815485" cy="523220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Outline of this 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824" y="2043965"/>
            <a:ext cx="8133538" cy="3118803"/>
          </a:xfrm>
          <a:prstGeom prst="rect">
            <a:avLst/>
          </a:prstGeom>
          <a:noFill/>
          <a:ln w="508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</a:pPr>
            <a:endParaRPr lang="en-US" sz="24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342900" indent="-342900" defTabSz="685800" fontAlgn="auto"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Overview of Logistics in Ukraine and background to strategy</a:t>
            </a:r>
          </a:p>
          <a:p>
            <a:pPr marL="342900" indent="-342900" defTabSz="685800" fontAlgn="auto"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Current Challenges and Key Areas for Improvement </a:t>
            </a:r>
          </a:p>
          <a:p>
            <a:pPr marL="342900" indent="-342900" defTabSz="685800" fontAlgn="auto"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Policy Implications</a:t>
            </a:r>
          </a:p>
          <a:p>
            <a:pPr defTabSz="685800" fontAlgn="auto"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</a:pPr>
            <a:endParaRPr lang="en-US" sz="24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sz="16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7913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55640"/>
            <a:ext cx="7772400" cy="563562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/>
              <a:t>Three </a:t>
            </a:r>
            <a:r>
              <a:rPr lang="fi-FI" sz="3600" b="1" dirty="0" err="1"/>
              <a:t>multimodal</a:t>
            </a:r>
            <a:r>
              <a:rPr lang="fi-FI" sz="3600" b="1" dirty="0"/>
              <a:t> </a:t>
            </a:r>
            <a:r>
              <a:rPr lang="fi-FI" sz="3600" b="1" dirty="0" err="1"/>
              <a:t>cases</a:t>
            </a:r>
            <a:r>
              <a:rPr lang="fi-FI" sz="3600" b="1" dirty="0"/>
              <a:t> </a:t>
            </a:r>
            <a:r>
              <a:rPr lang="fi-FI" sz="3600" b="1" dirty="0" err="1"/>
              <a:t>examined</a:t>
            </a:r>
            <a:endParaRPr lang="fi-FI" sz="3600" b="1" dirty="0"/>
          </a:p>
        </p:txBody>
      </p:sp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-1360170" y="626113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4807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51" y="28575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fi-FI" sz="3200" b="1" dirty="0" err="1"/>
              <a:t>multimodal</a:t>
            </a:r>
            <a:r>
              <a:rPr lang="fi-FI" sz="3200" b="1" dirty="0"/>
              <a:t> </a:t>
            </a:r>
            <a:r>
              <a:rPr lang="fi-FI" sz="3200" b="1" dirty="0" err="1"/>
              <a:t>potential</a:t>
            </a:r>
            <a:r>
              <a:rPr lang="fi-FI" sz="3200" b="1" dirty="0"/>
              <a:t>: Key </a:t>
            </a:r>
            <a:r>
              <a:rPr lang="fi-FI" sz="3200" b="1" dirty="0" err="1"/>
              <a:t>findings</a:t>
            </a:r>
            <a:endParaRPr lang="fi-FI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84" y="1050685"/>
            <a:ext cx="8728657" cy="4114800"/>
          </a:xfrm>
        </p:spPr>
        <p:txBody>
          <a:bodyPr/>
          <a:lstStyle/>
          <a:p>
            <a:r>
              <a:rPr lang="fi-FI" sz="2400" b="1" dirty="0" err="1"/>
              <a:t>There</a:t>
            </a:r>
            <a:r>
              <a:rPr lang="fi-FI" sz="2400" b="1" dirty="0"/>
              <a:t> is a </a:t>
            </a:r>
            <a:r>
              <a:rPr lang="fi-FI" sz="2400" b="1" dirty="0" err="1"/>
              <a:t>strong</a:t>
            </a:r>
            <a:r>
              <a:rPr lang="fi-FI" sz="2400" b="1" dirty="0"/>
              <a:t> </a:t>
            </a:r>
            <a:r>
              <a:rPr lang="fi-FI" sz="2400" b="1" dirty="0" err="1"/>
              <a:t>economic</a:t>
            </a:r>
            <a:r>
              <a:rPr lang="fi-FI" sz="2400" b="1" dirty="0"/>
              <a:t> and </a:t>
            </a:r>
            <a:r>
              <a:rPr lang="fi-FI" sz="2400" b="1" dirty="0" err="1"/>
              <a:t>environmental</a:t>
            </a:r>
            <a:r>
              <a:rPr lang="fi-FI" sz="2400" b="1" dirty="0"/>
              <a:t> case* to:</a:t>
            </a:r>
          </a:p>
          <a:p>
            <a:endParaRPr lang="fi-FI" sz="1400" b="1" dirty="0"/>
          </a:p>
          <a:p>
            <a:endParaRPr lang="fi-FI" sz="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fi-FI" sz="2200" b="1" dirty="0" err="1"/>
              <a:t>Increase</a:t>
            </a:r>
            <a:r>
              <a:rPr lang="fi-FI" sz="2200" b="1" dirty="0"/>
              <a:t> </a:t>
            </a:r>
            <a:r>
              <a:rPr lang="fi-FI" sz="2200" b="1" dirty="0" err="1"/>
              <a:t>the</a:t>
            </a:r>
            <a:r>
              <a:rPr lang="fi-FI" sz="2200" b="1" dirty="0"/>
              <a:t> </a:t>
            </a:r>
            <a:r>
              <a:rPr lang="fi-FI" sz="2200" b="1" dirty="0" err="1"/>
              <a:t>share</a:t>
            </a:r>
            <a:r>
              <a:rPr lang="fi-FI" sz="2200" b="1" dirty="0"/>
              <a:t> of Ro-Ro </a:t>
            </a:r>
            <a:r>
              <a:rPr lang="fi-FI" sz="2200" b="1" dirty="0" err="1"/>
              <a:t>shipping</a:t>
            </a:r>
            <a:r>
              <a:rPr lang="fi-FI" sz="2200" b="1" dirty="0"/>
              <a:t> on </a:t>
            </a:r>
            <a:r>
              <a:rPr lang="fi-FI" sz="2200" b="1" dirty="0" err="1"/>
              <a:t>routes</a:t>
            </a:r>
            <a:r>
              <a:rPr lang="fi-FI" sz="2200" b="1" dirty="0"/>
              <a:t> </a:t>
            </a:r>
            <a:r>
              <a:rPr lang="fi-FI" sz="2200" b="1" dirty="0" err="1"/>
              <a:t>similar</a:t>
            </a:r>
            <a:r>
              <a:rPr lang="fi-FI" sz="2200" b="1" dirty="0"/>
              <a:t> to </a:t>
            </a:r>
            <a:r>
              <a:rPr lang="fi-FI" sz="2200" b="1" dirty="0" err="1"/>
              <a:t>the</a:t>
            </a:r>
            <a:r>
              <a:rPr lang="fi-FI" sz="2200" b="1" dirty="0"/>
              <a:t> </a:t>
            </a:r>
            <a:r>
              <a:rPr lang="fi-FI" sz="2200" b="1" dirty="0" err="1"/>
              <a:t>studied</a:t>
            </a:r>
            <a:r>
              <a:rPr lang="fi-FI" sz="2200" b="1" dirty="0"/>
              <a:t> </a:t>
            </a:r>
            <a:r>
              <a:rPr lang="fi-FI" sz="2200" b="1" dirty="0" err="1"/>
              <a:t>one</a:t>
            </a:r>
            <a:r>
              <a:rPr lang="fi-FI" sz="2200" b="1" dirty="0"/>
              <a:t> </a:t>
            </a:r>
            <a:r>
              <a:rPr lang="fi-FI" sz="2200" b="1" dirty="0" err="1"/>
              <a:t>between</a:t>
            </a:r>
            <a:r>
              <a:rPr lang="fi-FI" sz="2200" b="1" dirty="0"/>
              <a:t> </a:t>
            </a:r>
            <a:r>
              <a:rPr lang="en-US" sz="2200" b="1" dirty="0">
                <a:solidFill>
                  <a:srgbClr val="021F43"/>
                </a:solidFill>
              </a:rPr>
              <a:t>Odessa/</a:t>
            </a:r>
            <a:r>
              <a:rPr lang="en-US" sz="2200" b="1" dirty="0" err="1">
                <a:solidFill>
                  <a:srgbClr val="021F43"/>
                </a:solidFill>
              </a:rPr>
              <a:t>Chornomorsk</a:t>
            </a:r>
            <a:r>
              <a:rPr lang="en-US" sz="2200" b="1" dirty="0">
                <a:solidFill>
                  <a:srgbClr val="021F43"/>
                </a:solidFill>
              </a:rPr>
              <a:t> – Istanbul</a:t>
            </a:r>
            <a:r>
              <a:rPr lang="fi-FI" sz="2200" b="1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endParaRPr lang="fi-FI" sz="22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fi-FI" sz="2200" b="1" dirty="0" err="1"/>
              <a:t>Increase</a:t>
            </a:r>
            <a:r>
              <a:rPr lang="fi-FI" sz="2200" b="1" dirty="0"/>
              <a:t> </a:t>
            </a:r>
            <a:r>
              <a:rPr lang="fi-FI" sz="2200" b="1" dirty="0" err="1"/>
              <a:t>Inland</a:t>
            </a:r>
            <a:r>
              <a:rPr lang="fi-FI" sz="2200" b="1" dirty="0"/>
              <a:t> </a:t>
            </a:r>
            <a:r>
              <a:rPr lang="fi-FI" sz="2200" b="1" dirty="0" err="1"/>
              <a:t>waterway</a:t>
            </a:r>
            <a:r>
              <a:rPr lang="fi-FI" sz="2200" b="1" dirty="0"/>
              <a:t> transport (IWT) of </a:t>
            </a:r>
            <a:r>
              <a:rPr lang="fi-FI" sz="2200" b="1" dirty="0" err="1"/>
              <a:t>bulk</a:t>
            </a:r>
            <a:r>
              <a:rPr lang="fi-FI" sz="2200" b="1" dirty="0"/>
              <a:t> </a:t>
            </a:r>
            <a:r>
              <a:rPr lang="fi-FI" sz="2200" b="1" dirty="0" err="1"/>
              <a:t>cargoes</a:t>
            </a:r>
            <a:r>
              <a:rPr lang="fi-FI" sz="2200" b="1" dirty="0"/>
              <a:t> </a:t>
            </a:r>
            <a:r>
              <a:rPr lang="fi-FI" sz="2200" b="1" dirty="0" err="1"/>
              <a:t>such</a:t>
            </a:r>
            <a:r>
              <a:rPr lang="fi-FI" sz="2200" b="1" dirty="0"/>
              <a:t> as </a:t>
            </a:r>
            <a:r>
              <a:rPr lang="fi-FI" sz="2200" b="1" dirty="0" err="1"/>
              <a:t>grain</a:t>
            </a:r>
            <a:r>
              <a:rPr lang="fi-FI" sz="2200" b="1" dirty="0"/>
              <a:t> </a:t>
            </a:r>
            <a:r>
              <a:rPr lang="fi-FI" sz="2200" b="1" dirty="0" err="1"/>
              <a:t>along</a:t>
            </a:r>
            <a:r>
              <a:rPr lang="fi-FI" sz="2200" b="1" dirty="0"/>
              <a:t> </a:t>
            </a:r>
            <a:r>
              <a:rPr lang="fi-FI" sz="2200" b="1" dirty="0" err="1"/>
              <a:t>the</a:t>
            </a:r>
            <a:r>
              <a:rPr lang="fi-FI" sz="2200" b="1" dirty="0"/>
              <a:t> </a:t>
            </a:r>
            <a:r>
              <a:rPr lang="fi-FI" sz="2200" b="1" dirty="0" err="1"/>
              <a:t>Dniepr</a:t>
            </a:r>
            <a:r>
              <a:rPr lang="fi-FI" sz="2200" b="1" dirty="0"/>
              <a:t> on </a:t>
            </a:r>
            <a:r>
              <a:rPr lang="fi-FI" sz="2200" b="1" dirty="0" err="1"/>
              <a:t>distances</a:t>
            </a:r>
            <a:r>
              <a:rPr lang="fi-FI" sz="2200" b="1" dirty="0"/>
              <a:t> </a:t>
            </a:r>
            <a:r>
              <a:rPr lang="fi-FI" sz="2200" b="1" dirty="0" err="1"/>
              <a:t>over</a:t>
            </a:r>
            <a:r>
              <a:rPr lang="fi-FI" sz="2200" b="1" dirty="0"/>
              <a:t> 400 km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endParaRPr lang="fi-FI" sz="22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fi-FI" sz="2200" b="1" dirty="0" err="1"/>
              <a:t>Introduce</a:t>
            </a:r>
            <a:r>
              <a:rPr lang="fi-FI" sz="2200" b="1" dirty="0"/>
              <a:t> </a:t>
            </a:r>
            <a:r>
              <a:rPr lang="fi-FI" sz="2200" b="1" dirty="0" err="1"/>
              <a:t>road-rail</a:t>
            </a:r>
            <a:r>
              <a:rPr lang="fi-FI" sz="2200" b="1" dirty="0"/>
              <a:t> ”</a:t>
            </a:r>
            <a:r>
              <a:rPr lang="fi-FI" sz="2200" b="1" dirty="0" err="1"/>
              <a:t>piggybacking</a:t>
            </a:r>
            <a:r>
              <a:rPr lang="fi-FI" sz="2200" b="1" dirty="0"/>
              <a:t>” </a:t>
            </a:r>
            <a:r>
              <a:rPr lang="fi-FI" sz="2200" b="1" dirty="0" err="1"/>
              <a:t>operations</a:t>
            </a:r>
            <a:r>
              <a:rPr lang="fi-FI" sz="2200" b="1" dirty="0"/>
              <a:t> on main </a:t>
            </a:r>
            <a:r>
              <a:rPr lang="fi-FI" sz="2200" b="1" dirty="0" err="1"/>
              <a:t>domestic</a:t>
            </a:r>
            <a:r>
              <a:rPr lang="fi-FI" sz="2200" b="1" dirty="0"/>
              <a:t> </a:t>
            </a:r>
            <a:r>
              <a:rPr lang="fi-FI" sz="2200" b="1" dirty="0" err="1"/>
              <a:t>routes</a:t>
            </a:r>
            <a:r>
              <a:rPr lang="fi-FI" sz="2200" b="1" dirty="0"/>
              <a:t> </a:t>
            </a:r>
            <a:r>
              <a:rPr lang="fi-FI" sz="2200" b="1" dirty="0" err="1"/>
              <a:t>exceeding</a:t>
            </a:r>
            <a:r>
              <a:rPr lang="fi-FI" sz="2200" b="1" dirty="0"/>
              <a:t> 400 </a:t>
            </a:r>
            <a:r>
              <a:rPr lang="fi-FI" sz="2200" b="1" dirty="0" err="1"/>
              <a:t>kilometers</a:t>
            </a:r>
            <a:endParaRPr lang="fi-FI" sz="2200" b="1" dirty="0"/>
          </a:p>
          <a:p>
            <a:pPr marL="400050" lvl="1" indent="0">
              <a:spcBef>
                <a:spcPts val="0"/>
              </a:spcBef>
            </a:pPr>
            <a:r>
              <a:rPr lang="fi-FI" sz="2200" i="1" dirty="0"/>
              <a:t>	</a:t>
            </a:r>
            <a:r>
              <a:rPr lang="fi-FI" sz="2200" i="1" dirty="0" err="1"/>
              <a:t>such</a:t>
            </a:r>
            <a:r>
              <a:rPr lang="fi-FI" sz="2200" i="1" dirty="0"/>
              <a:t> as on </a:t>
            </a:r>
            <a:r>
              <a:rPr lang="en-US" sz="2200" i="1" dirty="0">
                <a:solidFill>
                  <a:srgbClr val="021F43"/>
                </a:solidFill>
              </a:rPr>
              <a:t>Odessa</a:t>
            </a:r>
            <a:r>
              <a:rPr lang="fi-FI" sz="2200" i="1" dirty="0">
                <a:solidFill>
                  <a:srgbClr val="021F43"/>
                </a:solidFill>
              </a:rPr>
              <a:t> – </a:t>
            </a:r>
            <a:r>
              <a:rPr lang="fi-FI" sz="2200" i="1" dirty="0" err="1">
                <a:solidFill>
                  <a:srgbClr val="021F43"/>
                </a:solidFill>
              </a:rPr>
              <a:t>Kyiv</a:t>
            </a:r>
            <a:r>
              <a:rPr lang="fi-FI" sz="2200" i="1" dirty="0">
                <a:solidFill>
                  <a:srgbClr val="021F43"/>
                </a:solidFill>
              </a:rPr>
              <a:t> </a:t>
            </a:r>
            <a:r>
              <a:rPr lang="fi-FI" sz="2200" i="1" dirty="0" err="1">
                <a:solidFill>
                  <a:srgbClr val="021F43"/>
                </a:solidFill>
              </a:rPr>
              <a:t>or</a:t>
            </a:r>
            <a:r>
              <a:rPr lang="fi-FI" sz="2200" i="1" dirty="0">
                <a:solidFill>
                  <a:srgbClr val="021F43"/>
                </a:solidFill>
              </a:rPr>
              <a:t> </a:t>
            </a:r>
            <a:r>
              <a:rPr lang="en-US" sz="2200" i="1" dirty="0">
                <a:solidFill>
                  <a:srgbClr val="021F43"/>
                </a:solidFill>
              </a:rPr>
              <a:t>Odessa</a:t>
            </a:r>
            <a:r>
              <a:rPr lang="fi-FI" sz="2200" i="1" dirty="0">
                <a:solidFill>
                  <a:srgbClr val="021F43"/>
                </a:solidFill>
              </a:rPr>
              <a:t> – Lviv </a:t>
            </a:r>
            <a:r>
              <a:rPr lang="fi-FI" sz="2200" i="1" dirty="0" err="1">
                <a:solidFill>
                  <a:srgbClr val="021F43"/>
                </a:solidFill>
              </a:rPr>
              <a:t>routes</a:t>
            </a:r>
            <a:r>
              <a:rPr lang="fi-FI" sz="2200" i="1" dirty="0">
                <a:solidFill>
                  <a:srgbClr val="021F43"/>
                </a:solidFill>
              </a:rPr>
              <a:t> </a:t>
            </a:r>
            <a:r>
              <a:rPr lang="fi-FI" sz="2200" i="1" dirty="0" err="1">
                <a:solidFill>
                  <a:srgbClr val="021F43"/>
                </a:solidFill>
              </a:rPr>
              <a:t>compared</a:t>
            </a:r>
            <a:r>
              <a:rPr lang="fi-FI" sz="2200" i="1" dirty="0">
                <a:solidFill>
                  <a:srgbClr val="021F43"/>
                </a:solidFill>
              </a:rPr>
              <a:t> 	to EURO 5 </a:t>
            </a:r>
            <a:r>
              <a:rPr lang="fi-FI" sz="2200" i="1" dirty="0" err="1">
                <a:solidFill>
                  <a:srgbClr val="021F43"/>
                </a:solidFill>
              </a:rPr>
              <a:t>trucks</a:t>
            </a:r>
            <a:r>
              <a:rPr lang="fi-FI" sz="2200" i="1" dirty="0">
                <a:solidFill>
                  <a:srgbClr val="021F43"/>
                </a:solidFill>
              </a:rPr>
              <a:t>, </a:t>
            </a:r>
            <a:r>
              <a:rPr lang="fi-FI" sz="2200" i="1" dirty="0" err="1">
                <a:solidFill>
                  <a:srgbClr val="021F43"/>
                </a:solidFill>
              </a:rPr>
              <a:t>not</a:t>
            </a:r>
            <a:r>
              <a:rPr lang="fi-FI" sz="2200" i="1" dirty="0">
                <a:solidFill>
                  <a:srgbClr val="021F43"/>
                </a:solidFill>
              </a:rPr>
              <a:t> to </a:t>
            </a:r>
            <a:r>
              <a:rPr lang="fi-FI" sz="2200" i="1" dirty="0" err="1">
                <a:solidFill>
                  <a:srgbClr val="021F43"/>
                </a:solidFill>
              </a:rPr>
              <a:t>speak</a:t>
            </a:r>
            <a:r>
              <a:rPr lang="fi-FI" sz="2200" i="1" dirty="0">
                <a:solidFill>
                  <a:srgbClr val="021F43"/>
                </a:solidFill>
              </a:rPr>
              <a:t> of EURO 1 </a:t>
            </a:r>
            <a:r>
              <a:rPr lang="fi-FI" sz="2200" i="1" dirty="0" err="1">
                <a:solidFill>
                  <a:srgbClr val="021F43"/>
                </a:solidFill>
              </a:rPr>
              <a:t>trucks</a:t>
            </a:r>
            <a:endParaRPr lang="fi-FI" sz="2200" i="1" dirty="0">
              <a:solidFill>
                <a:srgbClr val="021F4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6083" y="5524336"/>
            <a:ext cx="8728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*)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analysis</a:t>
            </a:r>
            <a:r>
              <a:rPr lang="fi-FI" sz="1400" dirty="0"/>
              <a:t> </a:t>
            </a:r>
            <a:r>
              <a:rPr lang="fi-FI" sz="1400" dirty="0" err="1">
                <a:solidFill>
                  <a:srgbClr val="021F43"/>
                </a:solidFill>
              </a:rPr>
              <a:t>excluded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cargo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handling</a:t>
            </a:r>
            <a:r>
              <a:rPr lang="fi-FI" sz="1400" dirty="0">
                <a:solidFill>
                  <a:srgbClr val="021F43"/>
                </a:solidFill>
              </a:rPr>
              <a:t>, </a:t>
            </a:r>
            <a:r>
              <a:rPr lang="fi-FI" sz="1400" dirty="0" err="1">
                <a:solidFill>
                  <a:srgbClr val="021F43"/>
                </a:solidFill>
              </a:rPr>
              <a:t>vehicle</a:t>
            </a:r>
            <a:r>
              <a:rPr lang="fi-FI" sz="1400" dirty="0">
                <a:solidFill>
                  <a:srgbClr val="021F43"/>
                </a:solidFill>
              </a:rPr>
              <a:t>/</a:t>
            </a:r>
            <a:r>
              <a:rPr lang="fi-FI" sz="1400" dirty="0" err="1">
                <a:solidFill>
                  <a:srgbClr val="021F43"/>
                </a:solidFill>
              </a:rPr>
              <a:t>vessel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maintenance</a:t>
            </a:r>
            <a:r>
              <a:rPr lang="fi-FI" sz="1400" dirty="0">
                <a:solidFill>
                  <a:srgbClr val="021F43"/>
                </a:solidFill>
              </a:rPr>
              <a:t> and capital </a:t>
            </a:r>
            <a:r>
              <a:rPr lang="fi-FI" sz="1400" dirty="0" err="1">
                <a:solidFill>
                  <a:srgbClr val="021F43"/>
                </a:solidFill>
              </a:rPr>
              <a:t>costs</a:t>
            </a:r>
            <a:r>
              <a:rPr lang="fi-FI" sz="1400" dirty="0">
                <a:solidFill>
                  <a:srgbClr val="021F43"/>
                </a:solidFill>
              </a:rPr>
              <a:t>, </a:t>
            </a:r>
            <a:r>
              <a:rPr lang="fi-FI" sz="1400" dirty="0" err="1">
                <a:solidFill>
                  <a:srgbClr val="021F43"/>
                </a:solidFill>
              </a:rPr>
              <a:t>or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costing</a:t>
            </a:r>
            <a:r>
              <a:rPr lang="fi-FI" sz="1400" dirty="0">
                <a:solidFill>
                  <a:srgbClr val="021F43"/>
                </a:solidFill>
              </a:rPr>
              <a:t> of </a:t>
            </a:r>
            <a:r>
              <a:rPr lang="fi-FI" sz="1400" dirty="0" err="1">
                <a:solidFill>
                  <a:srgbClr val="021F43"/>
                </a:solidFill>
              </a:rPr>
              <a:t>externalities</a:t>
            </a:r>
            <a:r>
              <a:rPr lang="fi-FI" sz="1400" dirty="0">
                <a:solidFill>
                  <a:srgbClr val="021F43"/>
                </a:solidFill>
              </a:rPr>
              <a:t>. No </a:t>
            </a:r>
            <a:r>
              <a:rPr lang="fi-FI" sz="1400" dirty="0" err="1">
                <a:solidFill>
                  <a:srgbClr val="021F43"/>
                </a:solidFill>
              </a:rPr>
              <a:t>costs</a:t>
            </a:r>
            <a:r>
              <a:rPr lang="fi-FI" sz="1400" dirty="0">
                <a:solidFill>
                  <a:srgbClr val="021F43"/>
                </a:solidFill>
              </a:rPr>
              <a:t> for </a:t>
            </a:r>
            <a:r>
              <a:rPr lang="fi-FI" sz="1400" dirty="0" err="1">
                <a:solidFill>
                  <a:srgbClr val="021F43"/>
                </a:solidFill>
              </a:rPr>
              <a:t>infrastructure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investments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nor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cost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savings</a:t>
            </a:r>
            <a:r>
              <a:rPr lang="fi-FI" sz="1400" dirty="0">
                <a:solidFill>
                  <a:srgbClr val="021F43"/>
                </a:solidFill>
              </a:rPr>
              <a:t> on </a:t>
            </a:r>
            <a:r>
              <a:rPr lang="fi-FI" sz="1400" dirty="0" err="1">
                <a:solidFill>
                  <a:srgbClr val="021F43"/>
                </a:solidFill>
              </a:rPr>
              <a:t>reduced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wear</a:t>
            </a:r>
            <a:r>
              <a:rPr lang="fi-FI" sz="1400" dirty="0">
                <a:solidFill>
                  <a:srgbClr val="021F43"/>
                </a:solidFill>
              </a:rPr>
              <a:t> and </a:t>
            </a:r>
            <a:r>
              <a:rPr lang="fi-FI" sz="1400" dirty="0" err="1">
                <a:solidFill>
                  <a:srgbClr val="021F43"/>
                </a:solidFill>
              </a:rPr>
              <a:t>tear</a:t>
            </a:r>
            <a:r>
              <a:rPr lang="fi-FI" sz="1400" dirty="0">
                <a:solidFill>
                  <a:srgbClr val="021F43"/>
                </a:solidFill>
              </a:rPr>
              <a:t>, </a:t>
            </a:r>
            <a:r>
              <a:rPr lang="fi-FI" sz="1400" dirty="0" err="1">
                <a:solidFill>
                  <a:srgbClr val="021F43"/>
                </a:solidFill>
              </a:rPr>
              <a:t>congestion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or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other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externalities</a:t>
            </a:r>
            <a:r>
              <a:rPr lang="fi-FI" sz="1400" dirty="0">
                <a:solidFill>
                  <a:srgbClr val="021F43"/>
                </a:solidFill>
              </a:rPr>
              <a:t> on </a:t>
            </a:r>
            <a:r>
              <a:rPr lang="fi-FI" sz="1400" dirty="0" err="1">
                <a:solidFill>
                  <a:srgbClr val="021F43"/>
                </a:solidFill>
              </a:rPr>
              <a:t>the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road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network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were</a:t>
            </a:r>
            <a:r>
              <a:rPr lang="fi-FI" sz="1400" dirty="0">
                <a:solidFill>
                  <a:srgbClr val="021F43"/>
                </a:solidFill>
              </a:rPr>
              <a:t> </a:t>
            </a:r>
            <a:r>
              <a:rPr lang="fi-FI" sz="1400" dirty="0" err="1">
                <a:solidFill>
                  <a:srgbClr val="021F43"/>
                </a:solidFill>
              </a:rPr>
              <a:t>included</a:t>
            </a:r>
            <a:r>
              <a:rPr lang="fi-FI" sz="1400" dirty="0">
                <a:solidFill>
                  <a:srgbClr val="021F43"/>
                </a:solidFill>
              </a:rPr>
              <a:t>, </a:t>
            </a:r>
            <a:r>
              <a:rPr lang="fi-FI" sz="1400" dirty="0" err="1">
                <a:solidFill>
                  <a:srgbClr val="021F43"/>
                </a:solidFill>
              </a:rPr>
              <a:t>either</a:t>
            </a:r>
            <a:endParaRPr lang="fi-FI" sz="1400" dirty="0"/>
          </a:p>
        </p:txBody>
      </p:sp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-1360170" y="626113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6518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114"/>
            <a:ext cx="9144000" cy="5356416"/>
          </a:xfrm>
        </p:spPr>
        <p:txBody>
          <a:bodyPr/>
          <a:lstStyle/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b="1" dirty="0" err="1">
                <a:solidFill>
                  <a:srgbClr val="021F43"/>
                </a:solidFill>
              </a:rPr>
              <a:t>Operational</a:t>
            </a:r>
            <a:r>
              <a:rPr lang="fi-FI" sz="2400" b="1" dirty="0">
                <a:solidFill>
                  <a:srgbClr val="021F43"/>
                </a:solidFill>
              </a:rPr>
              <a:t> </a:t>
            </a:r>
            <a:r>
              <a:rPr lang="fi-FI" sz="2400" b="1" u="sng" dirty="0" err="1">
                <a:solidFill>
                  <a:srgbClr val="021F43"/>
                </a:solidFill>
              </a:rPr>
              <a:t>cost</a:t>
            </a:r>
            <a:r>
              <a:rPr lang="fi-FI" sz="2400" b="1" dirty="0">
                <a:solidFill>
                  <a:srgbClr val="021F43"/>
                </a:solidFill>
              </a:rPr>
              <a:t>* for 37,000 </a:t>
            </a:r>
            <a:r>
              <a:rPr lang="fi-FI" sz="2400" b="1" dirty="0" err="1">
                <a:solidFill>
                  <a:srgbClr val="021F43"/>
                </a:solidFill>
              </a:rPr>
              <a:t>units</a:t>
            </a:r>
            <a:r>
              <a:rPr lang="fi-FI" sz="2400" b="1" dirty="0">
                <a:solidFill>
                  <a:srgbClr val="021F43"/>
                </a:solidFill>
              </a:rPr>
              <a:t> </a:t>
            </a:r>
            <a:r>
              <a:rPr lang="fi-FI" sz="2400" b="1" dirty="0" err="1">
                <a:solidFill>
                  <a:srgbClr val="021F43"/>
                </a:solidFill>
              </a:rPr>
              <a:t>much</a:t>
            </a:r>
            <a:r>
              <a:rPr lang="fi-FI" sz="2400" b="1" dirty="0">
                <a:solidFill>
                  <a:srgbClr val="021F43"/>
                </a:solidFill>
              </a:rPr>
              <a:t> </a:t>
            </a:r>
            <a:r>
              <a:rPr lang="fi-FI" sz="2400" b="1" dirty="0" err="1">
                <a:solidFill>
                  <a:srgbClr val="021F43"/>
                </a:solidFill>
              </a:rPr>
              <a:t>lower</a:t>
            </a:r>
            <a:r>
              <a:rPr lang="fi-FI" sz="2400" b="1" dirty="0">
                <a:solidFill>
                  <a:srgbClr val="021F43"/>
                </a:solidFill>
              </a:rPr>
              <a:t> </a:t>
            </a:r>
            <a:r>
              <a:rPr lang="fi-FI" sz="2400" b="1" dirty="0" err="1">
                <a:solidFill>
                  <a:srgbClr val="021F43"/>
                </a:solidFill>
              </a:rPr>
              <a:t>by</a:t>
            </a:r>
            <a:r>
              <a:rPr lang="fi-FI" sz="2400" b="1" dirty="0">
                <a:solidFill>
                  <a:srgbClr val="021F43"/>
                </a:solidFill>
              </a:rPr>
              <a:t> Ro-Ro: 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600" b="1" dirty="0">
              <a:solidFill>
                <a:srgbClr val="021F43"/>
              </a:solidFill>
            </a:endParaRPr>
          </a:p>
          <a:p>
            <a:pPr lvl="3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14 M€ 	</a:t>
            </a:r>
            <a:r>
              <a:rPr lang="fi-FI" sz="2800" b="1" dirty="0" err="1">
                <a:solidFill>
                  <a:schemeClr val="accent2">
                    <a:lumMod val="50000"/>
                  </a:schemeClr>
                </a:solidFill>
              </a:rPr>
              <a:t>less</a:t>
            </a:r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800" b="1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 EURO 1</a:t>
            </a:r>
          </a:p>
          <a:p>
            <a:pPr lvl="3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  4 M€ 	</a:t>
            </a:r>
            <a:r>
              <a:rPr lang="fi-FI" sz="2800" b="1" dirty="0" err="1">
                <a:solidFill>
                  <a:schemeClr val="accent2">
                    <a:lumMod val="50000"/>
                  </a:schemeClr>
                </a:solidFill>
              </a:rPr>
              <a:t>less</a:t>
            </a:r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800" b="1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 EURO 5</a:t>
            </a:r>
          </a:p>
          <a:p>
            <a:pPr marL="1257300" lvl="3" indent="0">
              <a:spcBef>
                <a:spcPts val="0"/>
              </a:spcBef>
              <a:spcAft>
                <a:spcPts val="600"/>
              </a:spcAft>
            </a:pPr>
            <a:endParaRPr lang="fi-FI" sz="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2" indent="0">
              <a:spcAft>
                <a:spcPts val="600"/>
              </a:spcAft>
            </a:pPr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Comparing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competitive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Ro-Ro </a:t>
            </a:r>
            <a:r>
              <a:rPr lang="fi-FI" sz="2400" b="1" i="1" u="sng" dirty="0" err="1">
                <a:solidFill>
                  <a:schemeClr val="accent2">
                    <a:lumMod val="50000"/>
                  </a:schemeClr>
                </a:solidFill>
              </a:rPr>
              <a:t>tariffs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Baltic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Sea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marL="0" lvl="2" indent="0">
              <a:spcAft>
                <a:spcPts val="600"/>
              </a:spcAft>
            </a:pP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    Ro-Ro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shipping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would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be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cheaper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400" b="1" i="1" dirty="0" err="1">
                <a:solidFill>
                  <a:schemeClr val="accent2">
                    <a:lumMod val="50000"/>
                  </a:schemeClr>
                </a:solidFill>
              </a:rPr>
              <a:t>trucks</a:t>
            </a:r>
            <a:endParaRPr lang="fi-FI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400" b="1" dirty="0">
              <a:solidFill>
                <a:srgbClr val="021F43"/>
              </a:solidFill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021F43"/>
                </a:solidFill>
              </a:rPr>
              <a:t>Ro-Ro </a:t>
            </a:r>
            <a:r>
              <a:rPr lang="fi-FI" sz="2200" b="1" dirty="0" err="1">
                <a:solidFill>
                  <a:srgbClr val="021F43"/>
                </a:solidFill>
              </a:rPr>
              <a:t>shipping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takes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u="sng" dirty="0">
                <a:solidFill>
                  <a:srgbClr val="021F43"/>
                </a:solidFill>
              </a:rPr>
              <a:t>37,000+ </a:t>
            </a:r>
            <a:r>
              <a:rPr lang="fi-FI" sz="2200" b="1" u="sng" dirty="0" err="1">
                <a:solidFill>
                  <a:srgbClr val="021F43"/>
                </a:solidFill>
              </a:rPr>
              <a:t>units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off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the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road</a:t>
            </a:r>
            <a:r>
              <a:rPr lang="fi-FI" sz="2200" b="1" dirty="0">
                <a:solidFill>
                  <a:srgbClr val="021F43"/>
                </a:solidFill>
              </a:rPr>
              <a:t> and </a:t>
            </a:r>
            <a:r>
              <a:rPr lang="fi-FI" sz="2200" b="1" dirty="0" err="1">
                <a:solidFill>
                  <a:srgbClr val="021F43"/>
                </a:solidFill>
              </a:rPr>
              <a:t>emits</a:t>
            </a:r>
            <a:r>
              <a:rPr lang="fi-FI" sz="2200" b="1" dirty="0">
                <a:solidFill>
                  <a:srgbClr val="021F43"/>
                </a:solidFill>
              </a:rPr>
              <a:t>: </a:t>
            </a:r>
          </a:p>
          <a:p>
            <a:pPr lvl="3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fi-FI" sz="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: 95 %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less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EURO 1 and 75 %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less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EURO 5 </a:t>
            </a:r>
          </a:p>
          <a:p>
            <a:pPr lvl="3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fi-FI" sz="2200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:80 %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less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EURO 1 and 20 %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less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EURO 5 </a:t>
            </a:r>
          </a:p>
          <a:p>
            <a:pPr lvl="3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FF0000"/>
                </a:solidFill>
              </a:rPr>
              <a:t>2 to 3 x HC and </a:t>
            </a:r>
            <a:r>
              <a:rPr lang="fi-FI" sz="2200" b="1" dirty="0" err="1">
                <a:solidFill>
                  <a:srgbClr val="FF0000"/>
                </a:solidFill>
              </a:rPr>
              <a:t>No</a:t>
            </a:r>
            <a:r>
              <a:rPr lang="fi-FI" sz="2200" b="1" baseline="-25000" dirty="0" err="1">
                <a:solidFill>
                  <a:srgbClr val="FF0000"/>
                </a:solidFill>
              </a:rPr>
              <a:t>x</a:t>
            </a:r>
            <a:r>
              <a:rPr lang="fi-FI" sz="2200" b="1" dirty="0">
                <a:solidFill>
                  <a:srgbClr val="FF0000"/>
                </a:solidFill>
              </a:rPr>
              <a:t>; and &gt;12 </a:t>
            </a:r>
            <a:r>
              <a:rPr lang="fi-FI" sz="2200" b="1" dirty="0" err="1">
                <a:solidFill>
                  <a:srgbClr val="FF0000"/>
                </a:solidFill>
              </a:rPr>
              <a:t>times</a:t>
            </a:r>
            <a:r>
              <a:rPr lang="fi-FI" sz="2200" b="1" dirty="0">
                <a:solidFill>
                  <a:srgbClr val="FF0000"/>
                </a:solidFill>
              </a:rPr>
              <a:t> </a:t>
            </a:r>
            <a:r>
              <a:rPr lang="fi-FI" sz="2200" b="1" dirty="0" err="1">
                <a:solidFill>
                  <a:srgbClr val="FF0000"/>
                </a:solidFill>
              </a:rPr>
              <a:t>more</a:t>
            </a:r>
            <a:r>
              <a:rPr lang="fi-FI" sz="2200" b="1" dirty="0">
                <a:solidFill>
                  <a:srgbClr val="FF0000"/>
                </a:solidFill>
              </a:rPr>
              <a:t> PM </a:t>
            </a:r>
            <a:r>
              <a:rPr lang="fi-FI" sz="2200" b="1" dirty="0" err="1">
                <a:solidFill>
                  <a:srgbClr val="FF0000"/>
                </a:solidFill>
              </a:rPr>
              <a:t>emissions</a:t>
            </a:r>
            <a:endParaRPr lang="fi-FI" sz="2200" b="1" dirty="0">
              <a:solidFill>
                <a:srgbClr val="FF0000"/>
              </a:solidFill>
            </a:endParaRPr>
          </a:p>
          <a:p>
            <a:pPr marL="400050" lvl="1" indent="0"/>
            <a:endParaRPr lang="fi-FI" sz="1600" b="1" i="1" dirty="0">
              <a:solidFill>
                <a:srgbClr val="021F43"/>
              </a:solidFill>
            </a:endParaRPr>
          </a:p>
          <a:p>
            <a:pPr marL="338137" indent="-338137"/>
            <a:r>
              <a:rPr lang="fi-FI" sz="2400" b="1" dirty="0">
                <a:solidFill>
                  <a:srgbClr val="021F43"/>
                </a:solidFill>
              </a:rPr>
              <a:t>	</a:t>
            </a:r>
            <a:endParaRPr lang="fi-FI" sz="2300" b="1" i="1" dirty="0">
              <a:solidFill>
                <a:srgbClr val="021F43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fi-FI" sz="2300" b="1" i="1" dirty="0">
              <a:solidFill>
                <a:srgbClr val="021F4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300" b="1" i="1" dirty="0">
              <a:solidFill>
                <a:srgbClr val="021F4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i-FI" sz="2300" b="1" i="1" dirty="0">
              <a:solidFill>
                <a:srgbClr val="021F43"/>
              </a:solidFill>
            </a:endParaRPr>
          </a:p>
          <a:p>
            <a:endParaRPr lang="fi-FI" sz="2300" dirty="0">
              <a:solidFill>
                <a:srgbClr val="021F43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9585" y="1984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/>
              <a:t>A. </a:t>
            </a:r>
            <a:r>
              <a:rPr lang="en-US" sz="2800" b="1" dirty="0">
                <a:solidFill>
                  <a:srgbClr val="021F43"/>
                </a:solidFill>
              </a:rPr>
              <a:t>Odessa/</a:t>
            </a:r>
            <a:r>
              <a:rPr lang="en-US" sz="2800" b="1" dirty="0" err="1">
                <a:solidFill>
                  <a:srgbClr val="021F43"/>
                </a:solidFill>
              </a:rPr>
              <a:t>Chornomorsk</a:t>
            </a:r>
            <a:r>
              <a:rPr lang="en-US" sz="2800" b="1" dirty="0">
                <a:solidFill>
                  <a:srgbClr val="021F43"/>
                </a:solidFill>
              </a:rPr>
              <a:t> – Istanbul </a:t>
            </a:r>
            <a:r>
              <a:rPr lang="fi-FI" sz="2800" b="1" dirty="0" err="1">
                <a:solidFill>
                  <a:srgbClr val="021F43"/>
                </a:solidFill>
              </a:rPr>
              <a:t>route</a:t>
            </a:r>
            <a:r>
              <a:rPr lang="fi-FI" sz="2800" b="1" dirty="0">
                <a:solidFill>
                  <a:srgbClr val="021F43"/>
                </a:solidFill>
              </a:rPr>
              <a:t>:</a:t>
            </a:r>
            <a:br>
              <a:rPr lang="fi-FI" sz="2800" b="1" dirty="0">
                <a:solidFill>
                  <a:srgbClr val="021F43"/>
                </a:solidFill>
              </a:rPr>
            </a:br>
            <a:r>
              <a:rPr lang="fi-FI" sz="2800" b="1" dirty="0">
                <a:solidFill>
                  <a:srgbClr val="021F43"/>
                </a:solidFill>
              </a:rPr>
              <a:t>Ro-Ro </a:t>
            </a:r>
            <a:r>
              <a:rPr lang="fi-FI" sz="2800" b="1" dirty="0" err="1">
                <a:solidFill>
                  <a:srgbClr val="021F43"/>
                </a:solidFill>
              </a:rPr>
              <a:t>shipping</a:t>
            </a:r>
            <a:r>
              <a:rPr lang="fi-FI" sz="2800" b="1" dirty="0">
                <a:solidFill>
                  <a:srgbClr val="021F43"/>
                </a:solidFill>
              </a:rPr>
              <a:t> vs. EURO 1 and 5 </a:t>
            </a:r>
            <a:r>
              <a:rPr lang="fi-FI" sz="2800" b="1" dirty="0" err="1">
                <a:solidFill>
                  <a:srgbClr val="021F43"/>
                </a:solidFill>
              </a:rPr>
              <a:t>trucks</a:t>
            </a:r>
            <a:r>
              <a:rPr lang="fi-FI" sz="2800" b="1" dirty="0">
                <a:solidFill>
                  <a:srgbClr val="021F43"/>
                </a:solidFill>
              </a:rPr>
              <a:t> </a:t>
            </a:r>
            <a:endParaRPr lang="fi-FI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84186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*) </a:t>
            </a:r>
            <a:r>
              <a:rPr lang="fi-FI" dirty="0" err="1"/>
              <a:t>Incl</a:t>
            </a:r>
            <a:r>
              <a:rPr lang="fi-FI" dirty="0"/>
              <a:t>. </a:t>
            </a:r>
            <a:r>
              <a:rPr lang="fi-FI" dirty="0" err="1"/>
              <a:t>Fuel</a:t>
            </a:r>
            <a:r>
              <a:rPr lang="fi-FI" dirty="0"/>
              <a:t>, </a:t>
            </a:r>
            <a:r>
              <a:rPr lang="fi-FI" dirty="0" err="1"/>
              <a:t>manning</a:t>
            </a:r>
            <a:r>
              <a:rPr lang="fi-FI" dirty="0"/>
              <a:t> and </a:t>
            </a:r>
            <a:r>
              <a:rPr lang="fi-FI" dirty="0" err="1"/>
              <a:t>port</a:t>
            </a:r>
            <a:r>
              <a:rPr lang="fi-FI" dirty="0"/>
              <a:t> </a:t>
            </a:r>
            <a:r>
              <a:rPr lang="fi-FI" dirty="0" err="1"/>
              <a:t>charges</a:t>
            </a:r>
            <a:r>
              <a:rPr lang="fi-FI" dirty="0"/>
              <a:t>; </a:t>
            </a:r>
            <a:r>
              <a:rPr lang="fi-FI" dirty="0" err="1">
                <a:solidFill>
                  <a:srgbClr val="021F43"/>
                </a:solidFill>
              </a:rPr>
              <a:t>Excl</a:t>
            </a:r>
            <a:r>
              <a:rPr lang="fi-FI" dirty="0">
                <a:solidFill>
                  <a:srgbClr val="021F43"/>
                </a:solidFill>
              </a:rPr>
              <a:t>. </a:t>
            </a:r>
            <a:r>
              <a:rPr lang="fi-FI" dirty="0" err="1">
                <a:solidFill>
                  <a:srgbClr val="021F43"/>
                </a:solidFill>
              </a:rPr>
              <a:t>cargo</a:t>
            </a:r>
            <a:r>
              <a:rPr lang="fi-FI" dirty="0">
                <a:solidFill>
                  <a:srgbClr val="021F43"/>
                </a:solidFill>
              </a:rPr>
              <a:t> </a:t>
            </a:r>
            <a:r>
              <a:rPr lang="fi-FI" dirty="0" err="1">
                <a:solidFill>
                  <a:srgbClr val="021F43"/>
                </a:solidFill>
              </a:rPr>
              <a:t>handling</a:t>
            </a:r>
            <a:r>
              <a:rPr lang="fi-FI" dirty="0">
                <a:solidFill>
                  <a:srgbClr val="021F43"/>
                </a:solidFill>
              </a:rPr>
              <a:t>, </a:t>
            </a:r>
            <a:r>
              <a:rPr lang="fi-FI" dirty="0" err="1">
                <a:solidFill>
                  <a:srgbClr val="021F43"/>
                </a:solidFill>
              </a:rPr>
              <a:t>maintenance</a:t>
            </a:r>
            <a:r>
              <a:rPr lang="fi-FI" dirty="0">
                <a:solidFill>
                  <a:srgbClr val="021F43"/>
                </a:solidFill>
              </a:rPr>
              <a:t> and capital </a:t>
            </a:r>
            <a:r>
              <a:rPr lang="fi-FI" dirty="0" err="1">
                <a:solidFill>
                  <a:srgbClr val="021F43"/>
                </a:solidFill>
              </a:rPr>
              <a:t>costs</a:t>
            </a:r>
            <a:endParaRPr lang="fi-FI" dirty="0"/>
          </a:p>
        </p:txBody>
      </p:sp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-1360170" y="626113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901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9881"/>
            <a:ext cx="8958122" cy="5356416"/>
          </a:xfrm>
        </p:spPr>
        <p:txBody>
          <a:bodyPr/>
          <a:lstStyle/>
          <a:p>
            <a:pPr marL="400050" lvl="1" indent="0"/>
            <a:endParaRPr lang="fi-FI" sz="1400" b="1" dirty="0">
              <a:solidFill>
                <a:srgbClr val="021F43"/>
              </a:solidFill>
            </a:endParaRP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800" b="1" dirty="0" err="1">
                <a:solidFill>
                  <a:srgbClr val="021F43"/>
                </a:solidFill>
              </a:rPr>
              <a:t>Fuel</a:t>
            </a:r>
            <a:r>
              <a:rPr lang="fi-FI" sz="2800" b="1" dirty="0">
                <a:solidFill>
                  <a:srgbClr val="021F43"/>
                </a:solidFill>
              </a:rPr>
              <a:t>/</a:t>
            </a:r>
            <a:r>
              <a:rPr lang="fi-FI" sz="2800" b="1" dirty="0" err="1">
                <a:solidFill>
                  <a:srgbClr val="021F43"/>
                </a:solidFill>
              </a:rPr>
              <a:t>energy</a:t>
            </a:r>
            <a:r>
              <a:rPr lang="fi-FI" sz="2800" b="1" dirty="0">
                <a:solidFill>
                  <a:srgbClr val="021F43"/>
                </a:solidFill>
              </a:rPr>
              <a:t> &amp; </a:t>
            </a:r>
            <a:r>
              <a:rPr lang="fi-FI" sz="2800" b="1" dirty="0" err="1">
                <a:solidFill>
                  <a:srgbClr val="021F43"/>
                </a:solidFill>
              </a:rPr>
              <a:t>manning</a:t>
            </a:r>
            <a:r>
              <a:rPr lang="fi-FI" sz="2800" b="1" dirty="0">
                <a:solidFill>
                  <a:srgbClr val="021F43"/>
                </a:solidFill>
              </a:rPr>
              <a:t> </a:t>
            </a:r>
            <a:r>
              <a:rPr lang="fi-FI" sz="2800" b="1" u="sng" dirty="0" err="1">
                <a:solidFill>
                  <a:srgbClr val="021F43"/>
                </a:solidFill>
              </a:rPr>
              <a:t>costs</a:t>
            </a:r>
            <a:r>
              <a:rPr lang="fi-FI" sz="2800" b="1" dirty="0">
                <a:solidFill>
                  <a:srgbClr val="021F43"/>
                </a:solidFill>
              </a:rPr>
              <a:t> per </a:t>
            </a:r>
            <a:r>
              <a:rPr lang="fi-FI" sz="2800" b="1" dirty="0" err="1">
                <a:solidFill>
                  <a:srgbClr val="021F43"/>
                </a:solidFill>
              </a:rPr>
              <a:t>year</a:t>
            </a:r>
            <a:r>
              <a:rPr lang="fi-FI" sz="2800" b="1" dirty="0">
                <a:solidFill>
                  <a:srgbClr val="021F43"/>
                </a:solidFill>
              </a:rPr>
              <a:t> in </a:t>
            </a:r>
            <a:r>
              <a:rPr lang="fi-FI" sz="2800" b="1" dirty="0" err="1">
                <a:solidFill>
                  <a:srgbClr val="021F43"/>
                </a:solidFill>
              </a:rPr>
              <a:t>total</a:t>
            </a:r>
            <a:r>
              <a:rPr lang="fi-FI" sz="2800" b="1" dirty="0">
                <a:solidFill>
                  <a:srgbClr val="021F43"/>
                </a:solidFill>
              </a:rPr>
              <a:t>*:</a:t>
            </a:r>
          </a:p>
          <a:p>
            <a:pPr lvl="3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b="1" dirty="0" err="1">
                <a:solidFill>
                  <a:schemeClr val="accent2">
                    <a:lumMod val="50000"/>
                  </a:schemeClr>
                </a:solidFill>
              </a:rPr>
              <a:t>Rail</a:t>
            </a:r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 	 ≈   2 M€</a:t>
            </a:r>
            <a:r>
              <a:rPr lang="fi-FI" sz="2800" b="1" dirty="0">
                <a:solidFill>
                  <a:srgbClr val="021F43"/>
                </a:solidFill>
              </a:rPr>
              <a:t>	IWT 	 ≈   3 M€</a:t>
            </a:r>
          </a:p>
          <a:p>
            <a:pPr lvl="3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rgbClr val="021F43"/>
                </a:solidFill>
              </a:rPr>
              <a:t>Euro 5 ≈ 10 M€	</a:t>
            </a:r>
            <a:r>
              <a:rPr lang="fi-FI" sz="2800" b="1" dirty="0">
                <a:solidFill>
                  <a:srgbClr val="FF0000"/>
                </a:solidFill>
              </a:rPr>
              <a:t>Euro 1 ≈ 21 M€</a:t>
            </a:r>
          </a:p>
          <a:p>
            <a:pPr lvl="3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800" b="1" dirty="0">
              <a:solidFill>
                <a:srgbClr val="021F43"/>
              </a:solidFill>
            </a:endParaRPr>
          </a:p>
          <a:p>
            <a:pPr marL="2052637" lvl="4" indent="-338137">
              <a:spcAft>
                <a:spcPts val="1200"/>
              </a:spcAft>
            </a:pPr>
            <a:endParaRPr lang="fi-FI" sz="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Rail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&amp; IWT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emissions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similar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; 50-100 %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less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2200" b="1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</a:rPr>
              <a:t> in EURO1</a:t>
            </a: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200" b="1" dirty="0" err="1">
                <a:solidFill>
                  <a:srgbClr val="FF0000"/>
                </a:solidFill>
              </a:rPr>
              <a:t>Rail</a:t>
            </a:r>
            <a:r>
              <a:rPr lang="fi-FI" sz="2200" b="1" dirty="0">
                <a:solidFill>
                  <a:srgbClr val="FF0000"/>
                </a:solidFill>
              </a:rPr>
              <a:t>: 2 </a:t>
            </a:r>
            <a:r>
              <a:rPr lang="fi-FI" sz="2200" b="1" dirty="0" err="1">
                <a:solidFill>
                  <a:srgbClr val="FF0000"/>
                </a:solidFill>
              </a:rPr>
              <a:t>times</a:t>
            </a:r>
            <a:r>
              <a:rPr lang="fi-FI" sz="2200" b="1" dirty="0">
                <a:solidFill>
                  <a:srgbClr val="FF0000"/>
                </a:solidFill>
              </a:rPr>
              <a:t> </a:t>
            </a:r>
            <a:r>
              <a:rPr lang="fi-FI" sz="2200" b="1" dirty="0" err="1">
                <a:solidFill>
                  <a:srgbClr val="FF0000"/>
                </a:solidFill>
              </a:rPr>
              <a:t>higher</a:t>
            </a:r>
            <a:r>
              <a:rPr lang="fi-FI" sz="2200" b="1" dirty="0">
                <a:solidFill>
                  <a:srgbClr val="FF0000"/>
                </a:solidFill>
              </a:rPr>
              <a:t> </a:t>
            </a:r>
            <a:r>
              <a:rPr lang="fi-FI" sz="2200" b="1" dirty="0" err="1">
                <a:solidFill>
                  <a:srgbClr val="FF0000"/>
                </a:solidFill>
              </a:rPr>
              <a:t>NO</a:t>
            </a:r>
            <a:r>
              <a:rPr lang="fi-FI" sz="2200" b="1" baseline="-25000" dirty="0" err="1">
                <a:solidFill>
                  <a:srgbClr val="FF0000"/>
                </a:solidFill>
              </a:rPr>
              <a:t>x</a:t>
            </a:r>
            <a:r>
              <a:rPr lang="fi-FI" sz="2200" b="1" dirty="0">
                <a:solidFill>
                  <a:srgbClr val="FF0000"/>
                </a:solidFill>
              </a:rPr>
              <a:t> and 20 % </a:t>
            </a:r>
            <a:r>
              <a:rPr lang="fi-FI" sz="2200" b="1" dirty="0" err="1">
                <a:solidFill>
                  <a:srgbClr val="FF0000"/>
                </a:solidFill>
              </a:rPr>
              <a:t>higher</a:t>
            </a:r>
            <a:r>
              <a:rPr lang="fi-FI" sz="2200" b="1" dirty="0">
                <a:solidFill>
                  <a:srgbClr val="FF0000"/>
                </a:solidFill>
              </a:rPr>
              <a:t> CO</a:t>
            </a:r>
            <a:r>
              <a:rPr lang="fi-FI" sz="2200" b="1" baseline="-25000" dirty="0">
                <a:solidFill>
                  <a:srgbClr val="FF0000"/>
                </a:solidFill>
              </a:rPr>
              <a:t>2</a:t>
            </a:r>
            <a:r>
              <a:rPr lang="fi-FI" sz="2200" b="1" dirty="0">
                <a:solidFill>
                  <a:srgbClr val="FF0000"/>
                </a:solidFill>
              </a:rPr>
              <a:t> </a:t>
            </a:r>
            <a:r>
              <a:rPr lang="fi-FI" sz="2200" b="1" dirty="0" err="1">
                <a:solidFill>
                  <a:srgbClr val="FF0000"/>
                </a:solidFill>
              </a:rPr>
              <a:t>than</a:t>
            </a:r>
            <a:r>
              <a:rPr lang="fi-FI" sz="2200" b="1" dirty="0">
                <a:solidFill>
                  <a:srgbClr val="FF0000"/>
                </a:solidFill>
              </a:rPr>
              <a:t> EURO 5</a:t>
            </a: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FF0000"/>
                </a:solidFill>
              </a:rPr>
              <a:t>IWT: 5 </a:t>
            </a:r>
            <a:r>
              <a:rPr lang="fi-FI" sz="2200" b="1" dirty="0" err="1">
                <a:solidFill>
                  <a:srgbClr val="FF0000"/>
                </a:solidFill>
              </a:rPr>
              <a:t>times</a:t>
            </a:r>
            <a:r>
              <a:rPr lang="fi-FI" sz="2200" b="1" dirty="0">
                <a:solidFill>
                  <a:srgbClr val="FF0000"/>
                </a:solidFill>
              </a:rPr>
              <a:t> </a:t>
            </a:r>
            <a:r>
              <a:rPr lang="fi-FI" sz="2200" b="1" dirty="0" err="1">
                <a:solidFill>
                  <a:srgbClr val="FF0000"/>
                </a:solidFill>
              </a:rPr>
              <a:t>higher</a:t>
            </a:r>
            <a:r>
              <a:rPr lang="fi-FI" sz="2200" b="1" dirty="0">
                <a:solidFill>
                  <a:srgbClr val="FF0000"/>
                </a:solidFill>
              </a:rPr>
              <a:t> PM and 30 % </a:t>
            </a:r>
            <a:r>
              <a:rPr lang="fi-FI" sz="2200" b="1" dirty="0" err="1">
                <a:solidFill>
                  <a:srgbClr val="FF0000"/>
                </a:solidFill>
              </a:rPr>
              <a:t>higher</a:t>
            </a:r>
            <a:r>
              <a:rPr lang="fi-FI" sz="2200" b="1" dirty="0">
                <a:solidFill>
                  <a:srgbClr val="FF0000"/>
                </a:solidFill>
              </a:rPr>
              <a:t> </a:t>
            </a:r>
            <a:r>
              <a:rPr lang="fi-FI" sz="2200" b="1" dirty="0" err="1">
                <a:solidFill>
                  <a:srgbClr val="FF0000"/>
                </a:solidFill>
              </a:rPr>
              <a:t>NO</a:t>
            </a:r>
            <a:r>
              <a:rPr lang="fi-FI" sz="2200" b="1" baseline="-25000" dirty="0" err="1">
                <a:solidFill>
                  <a:srgbClr val="FF0000"/>
                </a:solidFill>
              </a:rPr>
              <a:t>x</a:t>
            </a:r>
            <a:r>
              <a:rPr lang="fi-FI" sz="2200" b="1" dirty="0">
                <a:solidFill>
                  <a:srgbClr val="FF0000"/>
                </a:solidFill>
              </a:rPr>
              <a:t> </a:t>
            </a:r>
            <a:r>
              <a:rPr lang="fi-FI" sz="2200" b="1" dirty="0" err="1">
                <a:solidFill>
                  <a:srgbClr val="FF0000"/>
                </a:solidFill>
              </a:rPr>
              <a:t>than</a:t>
            </a:r>
            <a:r>
              <a:rPr lang="fi-FI" sz="2200" b="1" dirty="0">
                <a:solidFill>
                  <a:srgbClr val="FF0000"/>
                </a:solidFill>
              </a:rPr>
              <a:t> EURO 5</a:t>
            </a:r>
            <a:endParaRPr lang="fi-FI" sz="2200" b="1" dirty="0">
              <a:solidFill>
                <a:srgbClr val="021F43"/>
              </a:solidFill>
            </a:endParaRPr>
          </a:p>
          <a:p>
            <a:pPr indent="0"/>
            <a:endParaRPr lang="fi-FI" sz="2400" b="1" i="1" dirty="0">
              <a:solidFill>
                <a:srgbClr val="021F43"/>
              </a:solidFill>
            </a:endParaRPr>
          </a:p>
          <a:p>
            <a:pPr marL="338137" indent="-338137"/>
            <a:r>
              <a:rPr lang="fi-FI" sz="2400" b="1" dirty="0">
                <a:solidFill>
                  <a:srgbClr val="021F43"/>
                </a:solidFill>
              </a:rPr>
              <a:t>	</a:t>
            </a:r>
            <a:endParaRPr lang="fi-FI" sz="2300" b="1" i="1" dirty="0"/>
          </a:p>
          <a:p>
            <a:pPr lvl="2">
              <a:buFont typeface="Arial" panose="020B0604020202020204" pitchFamily="34" charset="0"/>
              <a:buChar char="•"/>
            </a:pPr>
            <a:endParaRPr lang="fi-FI" sz="2300" b="1" i="1" dirty="0"/>
          </a:p>
          <a:p>
            <a:pPr>
              <a:buFont typeface="Arial" panose="020B0604020202020204" pitchFamily="34" charset="0"/>
              <a:buChar char="•"/>
            </a:pPr>
            <a:endParaRPr lang="fi-FI" sz="2300" b="1" i="1" dirty="0"/>
          </a:p>
          <a:p>
            <a:pPr lvl="1">
              <a:buFont typeface="Arial" panose="020B0604020202020204" pitchFamily="34" charset="0"/>
              <a:buChar char="•"/>
            </a:pPr>
            <a:endParaRPr lang="fi-FI" sz="2300" b="1" i="1" dirty="0"/>
          </a:p>
          <a:p>
            <a:endParaRPr lang="fi-FI" sz="23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9585" y="198438"/>
            <a:ext cx="7772400" cy="563562"/>
          </a:xfrm>
        </p:spPr>
        <p:txBody>
          <a:bodyPr/>
          <a:lstStyle/>
          <a:p>
            <a:pPr algn="ctr"/>
            <a:r>
              <a:rPr lang="fi-FI" b="1" dirty="0"/>
              <a:t>B. 1 </a:t>
            </a:r>
            <a:r>
              <a:rPr lang="fi-FI" b="1" dirty="0" err="1"/>
              <a:t>Million</a:t>
            </a:r>
            <a:r>
              <a:rPr lang="fi-FI" b="1" dirty="0"/>
              <a:t> </a:t>
            </a:r>
            <a:r>
              <a:rPr lang="fi-FI" b="1" dirty="0" err="1"/>
              <a:t>tons</a:t>
            </a:r>
            <a:r>
              <a:rPr lang="fi-FI" b="1" dirty="0"/>
              <a:t> of </a:t>
            </a:r>
            <a:r>
              <a:rPr lang="fi-FI" b="1" dirty="0" err="1"/>
              <a:t>bulk</a:t>
            </a:r>
            <a:r>
              <a:rPr lang="fi-FI" b="1" dirty="0"/>
              <a:t> </a:t>
            </a:r>
            <a:r>
              <a:rPr lang="fi-FI" b="1" dirty="0" err="1"/>
              <a:t>over</a:t>
            </a:r>
            <a:r>
              <a:rPr lang="fi-FI" b="1" dirty="0"/>
              <a:t> 600 km UA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305" y="5522524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*) </a:t>
            </a:r>
            <a:r>
              <a:rPr lang="fi-FI" sz="1800" dirty="0" err="1">
                <a:solidFill>
                  <a:srgbClr val="021F43"/>
                </a:solidFill>
              </a:rPr>
              <a:t>Excl</a:t>
            </a:r>
            <a:r>
              <a:rPr lang="fi-FI" sz="1800" dirty="0">
                <a:solidFill>
                  <a:srgbClr val="021F43"/>
                </a:solidFill>
              </a:rPr>
              <a:t>. </a:t>
            </a:r>
            <a:r>
              <a:rPr lang="fi-FI" sz="1800" dirty="0" err="1">
                <a:solidFill>
                  <a:srgbClr val="021F43"/>
                </a:solidFill>
              </a:rPr>
              <a:t>cargo</a:t>
            </a:r>
            <a:r>
              <a:rPr lang="fi-FI" sz="1800" dirty="0">
                <a:solidFill>
                  <a:srgbClr val="021F43"/>
                </a:solidFill>
              </a:rPr>
              <a:t> </a:t>
            </a:r>
            <a:r>
              <a:rPr lang="fi-FI" sz="1800" dirty="0" err="1">
                <a:solidFill>
                  <a:srgbClr val="021F43"/>
                </a:solidFill>
              </a:rPr>
              <a:t>handling</a:t>
            </a:r>
            <a:r>
              <a:rPr lang="fi-FI" sz="1800" dirty="0">
                <a:solidFill>
                  <a:srgbClr val="021F43"/>
                </a:solidFill>
              </a:rPr>
              <a:t>, </a:t>
            </a:r>
            <a:r>
              <a:rPr lang="fi-FI" sz="1800" dirty="0" err="1">
                <a:solidFill>
                  <a:srgbClr val="021F43"/>
                </a:solidFill>
              </a:rPr>
              <a:t>maintenance</a:t>
            </a:r>
            <a:r>
              <a:rPr lang="fi-FI" sz="1800" dirty="0">
                <a:solidFill>
                  <a:srgbClr val="021F43"/>
                </a:solidFill>
              </a:rPr>
              <a:t> and capital </a:t>
            </a:r>
            <a:r>
              <a:rPr lang="fi-FI" sz="1800" dirty="0" err="1">
                <a:solidFill>
                  <a:srgbClr val="021F43"/>
                </a:solidFill>
              </a:rPr>
              <a:t>costs</a:t>
            </a:r>
            <a:endParaRPr lang="fi-FI" sz="1800" dirty="0"/>
          </a:p>
        </p:txBody>
      </p:sp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190545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3" y="940121"/>
            <a:ext cx="8958122" cy="5356416"/>
          </a:xfrm>
        </p:spPr>
        <p:txBody>
          <a:bodyPr/>
          <a:lstStyle/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800" b="1" dirty="0" err="1">
                <a:solidFill>
                  <a:srgbClr val="021F43"/>
                </a:solidFill>
              </a:rPr>
              <a:t>Fuel</a:t>
            </a:r>
            <a:r>
              <a:rPr lang="fi-FI" sz="2800" b="1" dirty="0">
                <a:solidFill>
                  <a:srgbClr val="021F43"/>
                </a:solidFill>
              </a:rPr>
              <a:t> (</a:t>
            </a:r>
            <a:r>
              <a:rPr lang="fi-FI" sz="2800" b="1" dirty="0" err="1">
                <a:solidFill>
                  <a:srgbClr val="021F43"/>
                </a:solidFill>
              </a:rPr>
              <a:t>energy</a:t>
            </a:r>
            <a:r>
              <a:rPr lang="fi-FI" sz="2800" b="1" dirty="0">
                <a:solidFill>
                  <a:srgbClr val="021F43"/>
                </a:solidFill>
              </a:rPr>
              <a:t>) &amp; </a:t>
            </a:r>
            <a:r>
              <a:rPr lang="fi-FI" sz="2800" b="1" dirty="0" err="1">
                <a:solidFill>
                  <a:srgbClr val="021F43"/>
                </a:solidFill>
              </a:rPr>
              <a:t>manning</a:t>
            </a:r>
            <a:r>
              <a:rPr lang="fi-FI" sz="2800" b="1" dirty="0">
                <a:solidFill>
                  <a:srgbClr val="021F43"/>
                </a:solidFill>
              </a:rPr>
              <a:t> </a:t>
            </a:r>
            <a:r>
              <a:rPr lang="fi-FI" sz="2800" b="1" u="sng" dirty="0" err="1">
                <a:solidFill>
                  <a:srgbClr val="021F43"/>
                </a:solidFill>
              </a:rPr>
              <a:t>costs</a:t>
            </a:r>
            <a:r>
              <a:rPr lang="fi-FI" sz="2800" b="1" dirty="0">
                <a:solidFill>
                  <a:srgbClr val="021F43"/>
                </a:solidFill>
              </a:rPr>
              <a:t> per </a:t>
            </a:r>
            <a:r>
              <a:rPr lang="fi-FI" sz="2800" b="1" dirty="0" err="1">
                <a:solidFill>
                  <a:srgbClr val="021F43"/>
                </a:solidFill>
              </a:rPr>
              <a:t>year</a:t>
            </a:r>
            <a:r>
              <a:rPr lang="fi-FI" sz="2800" b="1" dirty="0">
                <a:solidFill>
                  <a:srgbClr val="021F43"/>
                </a:solidFill>
              </a:rPr>
              <a:t>:</a:t>
            </a:r>
          </a:p>
          <a:p>
            <a:pPr lvl="3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b="1" dirty="0" err="1">
                <a:solidFill>
                  <a:schemeClr val="accent2">
                    <a:lumMod val="50000"/>
                  </a:schemeClr>
                </a:solidFill>
              </a:rPr>
              <a:t>Rail</a:t>
            </a:r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 	≈ 0.5 M€</a:t>
            </a:r>
            <a:r>
              <a:rPr lang="fi-FI" sz="2800" b="1" dirty="0">
                <a:solidFill>
                  <a:srgbClr val="021F43"/>
                </a:solidFill>
              </a:rPr>
              <a:t>	Euro 5	≈ 2.0 M€</a:t>
            </a:r>
          </a:p>
          <a:p>
            <a:pPr lvl="3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rgbClr val="021F43"/>
                </a:solidFill>
              </a:rPr>
              <a:t>IWT 	≈ 2.5 M€	</a:t>
            </a:r>
            <a:r>
              <a:rPr lang="fi-FI" sz="2800" b="1" dirty="0">
                <a:solidFill>
                  <a:srgbClr val="FF0000"/>
                </a:solidFill>
              </a:rPr>
              <a:t>Euro 1 	≈ 3.5 M€</a:t>
            </a:r>
          </a:p>
          <a:p>
            <a:pPr lvl="3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700" b="1" dirty="0">
              <a:solidFill>
                <a:srgbClr val="021F43"/>
              </a:solidFill>
            </a:endParaRP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sz="2200" b="1" dirty="0">
              <a:solidFill>
                <a:srgbClr val="021F43"/>
              </a:solidFill>
            </a:endParaRP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021F43"/>
                </a:solidFill>
              </a:rPr>
              <a:t>EURO 1 </a:t>
            </a:r>
            <a:r>
              <a:rPr lang="fi-FI" sz="2200" b="1" dirty="0" err="1">
                <a:solidFill>
                  <a:srgbClr val="021F43"/>
                </a:solidFill>
              </a:rPr>
              <a:t>clearly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the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least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cost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effective</a:t>
            </a:r>
            <a:r>
              <a:rPr lang="fi-FI" sz="2200" b="1" dirty="0">
                <a:solidFill>
                  <a:srgbClr val="021F43"/>
                </a:solidFill>
              </a:rPr>
              <a:t> and </a:t>
            </a:r>
            <a:r>
              <a:rPr lang="fi-FI" sz="2200" b="1" dirty="0" err="1">
                <a:solidFill>
                  <a:srgbClr val="021F43"/>
                </a:solidFill>
              </a:rPr>
              <a:t>the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most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polluting</a:t>
            </a:r>
            <a:endParaRPr lang="fi-FI" sz="2200" b="1" dirty="0">
              <a:solidFill>
                <a:srgbClr val="021F43"/>
              </a:solidFill>
            </a:endParaRP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021F43"/>
                </a:solidFill>
              </a:rPr>
              <a:t>IWT </a:t>
            </a:r>
            <a:r>
              <a:rPr lang="fi-FI" sz="2200" b="1" dirty="0" err="1">
                <a:solidFill>
                  <a:srgbClr val="021F43"/>
                </a:solidFill>
              </a:rPr>
              <a:t>not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feasible</a:t>
            </a:r>
            <a:r>
              <a:rPr lang="fi-FI" sz="2200" b="1" dirty="0">
                <a:solidFill>
                  <a:srgbClr val="021F43"/>
                </a:solidFill>
              </a:rPr>
              <a:t> for </a:t>
            </a:r>
            <a:r>
              <a:rPr lang="fi-FI" sz="2200" b="1" dirty="0" err="1">
                <a:solidFill>
                  <a:srgbClr val="021F43"/>
                </a:solidFill>
              </a:rPr>
              <a:t>trailer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units</a:t>
            </a:r>
            <a:r>
              <a:rPr lang="fi-FI" sz="2200" b="1" dirty="0">
                <a:solidFill>
                  <a:srgbClr val="021F43"/>
                </a:solidFill>
              </a:rPr>
              <a:t>, </a:t>
            </a:r>
            <a:r>
              <a:rPr lang="fi-FI" sz="2200" b="1" dirty="0" err="1">
                <a:solidFill>
                  <a:srgbClr val="021F43"/>
                </a:solidFill>
              </a:rPr>
              <a:t>but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might</a:t>
            </a:r>
            <a:r>
              <a:rPr lang="fi-FI" sz="2200" b="1" dirty="0">
                <a:solidFill>
                  <a:srgbClr val="021F43"/>
                </a:solidFill>
              </a:rPr>
              <a:t> </a:t>
            </a:r>
            <a:r>
              <a:rPr lang="fi-FI" sz="2200" b="1" dirty="0" err="1">
                <a:solidFill>
                  <a:srgbClr val="021F43"/>
                </a:solidFill>
              </a:rPr>
              <a:t>be</a:t>
            </a:r>
            <a:r>
              <a:rPr lang="fi-FI" sz="2200" b="1" dirty="0">
                <a:solidFill>
                  <a:srgbClr val="021F43"/>
                </a:solidFill>
              </a:rPr>
              <a:t> for </a:t>
            </a:r>
            <a:r>
              <a:rPr lang="fi-FI" sz="2200" b="1" dirty="0" err="1">
                <a:solidFill>
                  <a:srgbClr val="021F43"/>
                </a:solidFill>
              </a:rPr>
              <a:t>containers</a:t>
            </a:r>
            <a:endParaRPr lang="fi-FI" sz="2200" b="1" dirty="0">
              <a:solidFill>
                <a:srgbClr val="021F43"/>
              </a:solidFill>
            </a:endParaRP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200" b="1" dirty="0" err="1">
                <a:solidFill>
                  <a:srgbClr val="FF0000"/>
                </a:solidFill>
              </a:rPr>
              <a:t>Rail</a:t>
            </a:r>
            <a:r>
              <a:rPr lang="fi-FI" sz="2200" b="1" dirty="0">
                <a:solidFill>
                  <a:srgbClr val="FF0000"/>
                </a:solidFill>
              </a:rPr>
              <a:t>: 2 to 3 </a:t>
            </a:r>
            <a:r>
              <a:rPr lang="fi-FI" sz="2200" b="1" dirty="0" err="1">
                <a:solidFill>
                  <a:srgbClr val="FF0000"/>
                </a:solidFill>
              </a:rPr>
              <a:t>times</a:t>
            </a:r>
            <a:r>
              <a:rPr lang="fi-FI" sz="2200" b="1" dirty="0">
                <a:solidFill>
                  <a:srgbClr val="FF0000"/>
                </a:solidFill>
              </a:rPr>
              <a:t> </a:t>
            </a:r>
            <a:r>
              <a:rPr lang="fi-FI" sz="2200" b="1" dirty="0" err="1">
                <a:solidFill>
                  <a:srgbClr val="FF0000"/>
                </a:solidFill>
              </a:rPr>
              <a:t>higher</a:t>
            </a:r>
            <a:r>
              <a:rPr lang="fi-FI" sz="2200" b="1" dirty="0">
                <a:solidFill>
                  <a:srgbClr val="FF0000"/>
                </a:solidFill>
              </a:rPr>
              <a:t> CO</a:t>
            </a:r>
            <a:r>
              <a:rPr lang="fi-FI" sz="2200" b="1" baseline="-25000" dirty="0">
                <a:solidFill>
                  <a:srgbClr val="FF0000"/>
                </a:solidFill>
              </a:rPr>
              <a:t>2</a:t>
            </a:r>
            <a:r>
              <a:rPr lang="fi-FI" sz="2200" b="1" dirty="0">
                <a:solidFill>
                  <a:srgbClr val="FF0000"/>
                </a:solidFill>
              </a:rPr>
              <a:t>, </a:t>
            </a:r>
            <a:r>
              <a:rPr lang="fi-FI" sz="2200" b="1" dirty="0" err="1">
                <a:solidFill>
                  <a:srgbClr val="FF0000"/>
                </a:solidFill>
              </a:rPr>
              <a:t>NO</a:t>
            </a:r>
            <a:r>
              <a:rPr lang="fi-FI" sz="2200" b="1" baseline="-25000" dirty="0" err="1">
                <a:solidFill>
                  <a:srgbClr val="FF0000"/>
                </a:solidFill>
              </a:rPr>
              <a:t>x</a:t>
            </a:r>
            <a:r>
              <a:rPr lang="fi-FI" sz="2200" b="1" dirty="0">
                <a:solidFill>
                  <a:srgbClr val="FF0000"/>
                </a:solidFill>
              </a:rPr>
              <a:t> and PM </a:t>
            </a:r>
            <a:r>
              <a:rPr lang="fi-FI" sz="2200" b="1" dirty="0" err="1">
                <a:solidFill>
                  <a:srgbClr val="FF0000"/>
                </a:solidFill>
              </a:rPr>
              <a:t>than</a:t>
            </a:r>
            <a:r>
              <a:rPr lang="fi-FI" sz="2200" b="1" dirty="0">
                <a:solidFill>
                  <a:srgbClr val="FF0000"/>
                </a:solidFill>
              </a:rPr>
              <a:t> EURO 5</a:t>
            </a: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FF0000"/>
                </a:solidFill>
              </a:rPr>
              <a:t>IWT: 9 x </a:t>
            </a:r>
            <a:r>
              <a:rPr lang="fi-FI" sz="2200" b="1" dirty="0" err="1">
                <a:solidFill>
                  <a:srgbClr val="FF0000"/>
                </a:solidFill>
              </a:rPr>
              <a:t>NO</a:t>
            </a:r>
            <a:r>
              <a:rPr lang="fi-FI" sz="2200" b="1" baseline="-25000" dirty="0" err="1">
                <a:solidFill>
                  <a:srgbClr val="FF0000"/>
                </a:solidFill>
              </a:rPr>
              <a:t>x</a:t>
            </a:r>
            <a:r>
              <a:rPr lang="fi-FI" sz="2200" b="1" dirty="0">
                <a:solidFill>
                  <a:srgbClr val="FF0000"/>
                </a:solidFill>
              </a:rPr>
              <a:t>; 30 x PM; 6 x HC and 1.2 x CO  </a:t>
            </a:r>
            <a:r>
              <a:rPr lang="fi-FI" sz="2200" b="1" dirty="0" err="1">
                <a:solidFill>
                  <a:srgbClr val="FF0000"/>
                </a:solidFill>
              </a:rPr>
              <a:t>than</a:t>
            </a:r>
            <a:r>
              <a:rPr lang="fi-FI" sz="2200" b="1" dirty="0">
                <a:solidFill>
                  <a:srgbClr val="FF0000"/>
                </a:solidFill>
              </a:rPr>
              <a:t> EURO 5</a:t>
            </a:r>
            <a:endParaRPr lang="fi-FI" sz="2200" b="1" dirty="0">
              <a:solidFill>
                <a:srgbClr val="021F43"/>
              </a:solidFill>
            </a:endParaRPr>
          </a:p>
          <a:p>
            <a:pPr lvl="2" indent="0"/>
            <a:r>
              <a:rPr lang="fi-FI" sz="2400" b="1" i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    </a:t>
            </a:r>
            <a:r>
              <a:rPr lang="fi-FI" sz="2800" b="1" i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sz="2800" b="1" i="1" dirty="0" err="1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There</a:t>
            </a:r>
            <a:r>
              <a:rPr lang="fi-FI" sz="2800" b="1" i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is a </a:t>
            </a:r>
            <a:r>
              <a:rPr lang="fi-FI" sz="2800" b="1" i="1" dirty="0" err="1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strong</a:t>
            </a:r>
            <a:r>
              <a:rPr lang="fi-FI" sz="2800" b="1" i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case to </a:t>
            </a:r>
            <a:r>
              <a:rPr lang="fi-FI" sz="2800" b="1" i="1" dirty="0" err="1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test</a:t>
            </a:r>
            <a:r>
              <a:rPr lang="fi-FI" sz="2800" b="1" i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i-FI" sz="2800" b="1" i="1" dirty="0" err="1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piggy-backing</a:t>
            </a:r>
            <a:endParaRPr lang="fi-FI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/>
            <a:endParaRPr lang="fi-FI" sz="2000" b="1" i="1" dirty="0"/>
          </a:p>
          <a:p>
            <a:pPr lvl="1">
              <a:buFont typeface="Arial" panose="020B0604020202020204" pitchFamily="34" charset="0"/>
              <a:buChar char="•"/>
            </a:pPr>
            <a:endParaRPr lang="fi-FI" sz="2000" b="1" i="1" dirty="0"/>
          </a:p>
          <a:p>
            <a:endParaRPr lang="fi-FI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1010" y="238296"/>
            <a:ext cx="8161987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700" b="1" dirty="0"/>
              <a:t>C. </a:t>
            </a:r>
            <a:r>
              <a:rPr lang="fi-FI" sz="3100" b="1" dirty="0">
                <a:solidFill>
                  <a:srgbClr val="021F43"/>
                </a:solidFill>
              </a:rPr>
              <a:t>11,250 </a:t>
            </a:r>
            <a:r>
              <a:rPr lang="fi-FI" sz="3100" b="1" dirty="0" err="1">
                <a:solidFill>
                  <a:srgbClr val="021F43"/>
                </a:solidFill>
              </a:rPr>
              <a:t>trailer</a:t>
            </a:r>
            <a:r>
              <a:rPr lang="fi-FI" sz="3100" b="1" dirty="0">
                <a:solidFill>
                  <a:srgbClr val="021F43"/>
                </a:solidFill>
              </a:rPr>
              <a:t> </a:t>
            </a:r>
            <a:r>
              <a:rPr lang="fi-FI" sz="3100" b="1" dirty="0" err="1">
                <a:solidFill>
                  <a:srgbClr val="021F43"/>
                </a:solidFill>
              </a:rPr>
              <a:t>units</a:t>
            </a:r>
            <a:r>
              <a:rPr lang="fi-FI" sz="3100" b="1" dirty="0">
                <a:solidFill>
                  <a:srgbClr val="021F43"/>
                </a:solidFill>
              </a:rPr>
              <a:t> </a:t>
            </a:r>
            <a:r>
              <a:rPr lang="fi-FI" sz="3100" b="1" dirty="0" err="1">
                <a:solidFill>
                  <a:srgbClr val="021F43"/>
                </a:solidFill>
              </a:rPr>
              <a:t>over</a:t>
            </a:r>
            <a:r>
              <a:rPr lang="fi-FI" sz="3100" b="1" dirty="0">
                <a:solidFill>
                  <a:srgbClr val="021F43"/>
                </a:solidFill>
              </a:rPr>
              <a:t> 480 km in UA</a:t>
            </a:r>
            <a:br>
              <a:rPr lang="fi-FI" sz="2800" b="1" dirty="0">
                <a:solidFill>
                  <a:srgbClr val="021F43"/>
                </a:solidFill>
              </a:rPr>
            </a:br>
            <a:endParaRPr lang="fi-FI" b="1" dirty="0"/>
          </a:p>
        </p:txBody>
      </p:sp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728469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D3B67387-E1AF-4422-A3BE-470F36AAD9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BFDB170C-F1C9-479A-B799-7374CFFFF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3428760"/>
            <a:ext cx="3711321" cy="26512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BUILDING</a:t>
            </a:r>
            <a:b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Skills and competencies IN the LOGISTICS SECTOR</a:t>
            </a:r>
          </a:p>
        </p:txBody>
      </p:sp>
      <p:pic>
        <p:nvPicPr>
          <p:cNvPr id="12" name="Picture 11" descr="Free illustration: &lt;strong&gt;Logistics&lt;/strong&gt;, Truck, Freight Train - Free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4683" b="2800"/>
          <a:stretch/>
        </p:blipFill>
        <p:spPr>
          <a:xfrm>
            <a:off x="5872594" y="1124263"/>
            <a:ext cx="3271406" cy="2173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39" y="439877"/>
            <a:ext cx="2386962" cy="4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48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7" y="146614"/>
            <a:ext cx="8906550" cy="5635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Urgent need to upgrade skills and competencies through better education and training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849312"/>
            <a:ext cx="8525814" cy="4256432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The need to upgrade logistics skills is evidenced by UA’s rank 95 out of 160 countries in the 2016 LPI on logistics competence.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55334"/>
              </p:ext>
            </p:extLst>
          </p:nvPr>
        </p:nvGraphicFramePr>
        <p:xfrm>
          <a:off x="76647" y="1656723"/>
          <a:ext cx="8906550" cy="494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Slide" r:id="rId3" imgW="6094361" imgH="3427508" progId="PowerPoint.Slide.12">
                  <p:embed/>
                </p:oleObj>
              </mc:Choice>
              <mc:Fallback>
                <p:oleObj name="Slide" r:id="rId3" imgW="6094361" imgH="3427508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7" y="1656723"/>
                        <a:ext cx="8906550" cy="4946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815" y="2052102"/>
            <a:ext cx="1303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/>
              <a:t>Scale</a:t>
            </a:r>
            <a:r>
              <a:rPr lang="fi-FI" dirty="0"/>
              <a:t>:</a:t>
            </a:r>
          </a:p>
          <a:p>
            <a:pPr algn="ctr"/>
            <a:r>
              <a:rPr lang="fi-FI" dirty="0"/>
              <a:t>1 = </a:t>
            </a:r>
            <a:r>
              <a:rPr lang="fi-FI" dirty="0" err="1"/>
              <a:t>Lowest</a:t>
            </a:r>
            <a:endParaRPr lang="fi-FI" dirty="0"/>
          </a:p>
          <a:p>
            <a:pPr algn="ctr"/>
            <a:r>
              <a:rPr lang="fi-FI" dirty="0"/>
              <a:t>5 = </a:t>
            </a:r>
            <a:r>
              <a:rPr lang="fi-FI" dirty="0" err="1"/>
              <a:t>Highest</a:t>
            </a:r>
            <a:endParaRPr lang="fi-FI" dirty="0"/>
          </a:p>
        </p:txBody>
      </p:sp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-1360170" y="626113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9761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32" y="281525"/>
            <a:ext cx="8544393" cy="5635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Greater private sector participation is needed in education and training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2" y="1205933"/>
            <a:ext cx="8670226" cy="4114800"/>
          </a:xfrm>
        </p:spPr>
        <p:txBody>
          <a:bodyPr/>
          <a:lstStyle/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A</a:t>
            </a:r>
            <a:r>
              <a:rPr lang="en-US" sz="2000" b="1" u="sng" dirty="0"/>
              <a:t> plan for vocational training, higher education and certification in logistics should be developed as a private-public partnership</a:t>
            </a:r>
            <a:r>
              <a:rPr lang="en-US" sz="2000" b="1" dirty="0"/>
              <a:t>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The level of skills in e.g. aviation or railway technology fairly high, but that in logistics is generally poor, and research in it is limited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Upgrading English proficiency for staff at logistics services users and providers, and government officials is a high priority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The </a:t>
            </a:r>
            <a:r>
              <a:rPr lang="en-US" sz="2000" b="1" dirty="0" err="1"/>
              <a:t>GoU</a:t>
            </a:r>
            <a:r>
              <a:rPr lang="en-US" sz="2000" b="1" dirty="0"/>
              <a:t> should support research participation in international science, technology and industry projects and programs</a:t>
            </a:r>
          </a:p>
          <a:p>
            <a:pPr marL="457200" lvl="1" indent="0">
              <a:spcBef>
                <a:spcPts val="0"/>
              </a:spcBef>
              <a:spcAft>
                <a:spcPts val="400"/>
              </a:spcAft>
            </a:pPr>
            <a:r>
              <a:rPr lang="en-US" sz="2000" i="1" dirty="0"/>
              <a:t>- Such as Horizon 2020, </a:t>
            </a:r>
            <a:r>
              <a:rPr lang="en-US" sz="2000" i="1" dirty="0" err="1"/>
              <a:t>Interreg</a:t>
            </a:r>
            <a:r>
              <a:rPr lang="en-US" sz="2000" i="1" dirty="0"/>
              <a:t>, Twinning of EU; or COST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More visits to leading international logistics trade fairs needed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Creating institutions such as </a:t>
            </a:r>
            <a:r>
              <a:rPr lang="en-US" sz="2000" b="1" u="sng" dirty="0"/>
              <a:t>National Logistics Skills Council </a:t>
            </a:r>
            <a:r>
              <a:rPr lang="en-US" sz="2000" b="1" dirty="0"/>
              <a:t>and an </a:t>
            </a:r>
            <a:r>
              <a:rPr lang="en-US" sz="2000" b="1" u="sng" dirty="0"/>
              <a:t>Academic Council on Logistics </a:t>
            </a:r>
            <a:r>
              <a:rPr lang="en-US" sz="2000" b="1" dirty="0"/>
              <a:t>under the </a:t>
            </a:r>
            <a:r>
              <a:rPr lang="en-US" sz="2000" b="1" dirty="0" err="1"/>
              <a:t>MoE</a:t>
            </a:r>
            <a:r>
              <a:rPr lang="en-US" sz="2000" b="1" dirty="0"/>
              <a:t> to be considered</a:t>
            </a:r>
            <a:endParaRPr lang="fi-FI" sz="2000" b="1" dirty="0"/>
          </a:p>
        </p:txBody>
      </p:sp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-1360170" y="626113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971074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6429F11-64E2-4420-9B0C-F3F81BF0D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62785A07-F203-435E-8E76-BB97680C2F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30" y="3489630"/>
            <a:ext cx="3763617" cy="3137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  <a:t>Key findings in a </a:t>
            </a:r>
            <a:r>
              <a:rPr lang="en-US" sz="3300" b="1" kern="1200" dirty="0" err="1">
                <a:solidFill>
                  <a:schemeClr val="bg1"/>
                </a:solidFill>
                <a:ea typeface="+mj-ea"/>
                <a:cs typeface="+mj-cs"/>
              </a:rPr>
              <a:t>swot</a:t>
            </a:r>
            <a: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  <a:t> table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739" y="439877"/>
            <a:ext cx="2386962" cy="46967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2298708"/>
              </p:ext>
            </p:extLst>
          </p:nvPr>
        </p:nvGraphicFramePr>
        <p:xfrm>
          <a:off x="5468658" y="1209040"/>
          <a:ext cx="4330662" cy="301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602539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6671" y="777239"/>
            <a:ext cx="116165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932548"/>
              </p:ext>
            </p:extLst>
          </p:nvPr>
        </p:nvGraphicFramePr>
        <p:xfrm>
          <a:off x="43166" y="1052194"/>
          <a:ext cx="9100834" cy="507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Slide" r:id="rId3" imgW="6094361" imgH="3427508" progId="PowerPoint.Slide.12">
                  <p:embed/>
                </p:oleObj>
              </mc:Choice>
              <mc:Fallback>
                <p:oleObj name="Slide" r:id="rId3" imgW="6094361" imgH="342750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6" y="1052194"/>
                        <a:ext cx="9100834" cy="5074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54832" y="281525"/>
            <a:ext cx="8544393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b="1" kern="0" dirty="0"/>
              <a:t>Strengths and weaknesses</a:t>
            </a:r>
            <a:endParaRPr lang="fi-FI" sz="2800" b="0" kern="0" dirty="0"/>
          </a:p>
        </p:txBody>
      </p:sp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4280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FE1151-0D14-4504-950C-EAFF3F3B95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9F4DAE-D0C6-4D03-A1ED-A5F5C826A7E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4D3ABC-09C0-48E7-AA0A-0907A545D88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6970A32-FB32-4881-8378-298B88BED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026" y="622300"/>
            <a:ext cx="5538007" cy="542950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000" b="1" kern="1200" dirty="0">
                <a:ea typeface="+mn-ea"/>
                <a:cs typeface="+mn-cs"/>
              </a:rPr>
              <a:t>Efficient logistics are critical to growth when trade accounts for &gt; 100 % of GDP</a:t>
            </a:r>
          </a:p>
          <a:p>
            <a:pPr marL="4572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000" b="1" kern="1200" dirty="0">
                <a:ea typeface="+mn-ea"/>
                <a:cs typeface="+mn-cs"/>
              </a:rPr>
              <a:t>Location at the crossroads of major transport routes provides a unique opportunity to develop transit services</a:t>
            </a:r>
          </a:p>
          <a:p>
            <a:pPr marL="4572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000" b="1" kern="1200" dirty="0">
                <a:ea typeface="+mn-ea"/>
                <a:cs typeface="+mn-cs"/>
              </a:rPr>
              <a:t>The development of the transport sector is an integral part of the Association Agreement between Ukraine and EU. </a:t>
            </a:r>
          </a:p>
          <a:p>
            <a:pPr marL="4572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000" b="1" kern="1200" dirty="0">
                <a:ea typeface="+mn-ea"/>
                <a:cs typeface="+mn-cs"/>
              </a:rPr>
              <a:t>Transport capacity </a:t>
            </a:r>
            <a:r>
              <a:rPr lang="en-US" sz="2000" b="1" kern="1200">
                <a:ea typeface="+mn-ea"/>
                <a:cs typeface="+mn-cs"/>
              </a:rPr>
              <a:t>is underutilized, </a:t>
            </a:r>
            <a:r>
              <a:rPr lang="en-US" sz="2000" b="1" kern="1200" dirty="0">
                <a:ea typeface="+mn-ea"/>
                <a:cs typeface="+mn-cs"/>
              </a:rPr>
              <a:t>the available infrastructure and services </a:t>
            </a:r>
            <a:r>
              <a:rPr lang="en-US" sz="2000" b="1" kern="1200">
                <a:ea typeface="+mn-ea"/>
                <a:cs typeface="+mn-cs"/>
              </a:rPr>
              <a:t>are substandard, </a:t>
            </a:r>
            <a:r>
              <a:rPr lang="en-US" sz="2000" b="1" kern="1200" dirty="0">
                <a:ea typeface="+mn-ea"/>
                <a:cs typeface="+mn-cs"/>
              </a:rPr>
              <a:t>and end users face high logistics costs </a:t>
            </a:r>
          </a:p>
          <a:p>
            <a:pPr marL="4572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000" b="1" kern="1200" dirty="0">
                <a:ea typeface="+mn-ea"/>
                <a:cs typeface="+mn-cs"/>
              </a:rPr>
              <a:t>Ukraine ranks 80th (out of 160) in the 2016 Logistics Performance Index</a:t>
            </a:r>
            <a:endParaRPr lang="en-US" sz="900" b="1" kern="1200" dirty="0"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73" y="2326347"/>
            <a:ext cx="2624234" cy="2498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Logistics is critical for Ukraine…</a:t>
            </a:r>
          </a:p>
          <a:p>
            <a:pPr algn="ctr" fontAlgn="auto">
              <a:lnSpc>
                <a:spcPct val="90000"/>
              </a:lnSpc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logistics services are inadequate</a:t>
            </a:r>
          </a:p>
        </p:txBody>
      </p:sp>
      <p:pic>
        <p:nvPicPr>
          <p:cNvPr id="38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6888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6671" y="777239"/>
            <a:ext cx="116165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165" y="1386839"/>
            <a:ext cx="11789762" cy="5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073186"/>
              </p:ext>
            </p:extLst>
          </p:nvPr>
        </p:nvGraphicFramePr>
        <p:xfrm>
          <a:off x="-139714" y="960119"/>
          <a:ext cx="9222754" cy="519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Slide" r:id="rId3" imgW="5891732" imgH="3313053" progId="PowerPoint.Slide.12">
                  <p:embed/>
                </p:oleObj>
              </mc:Choice>
              <mc:Fallback>
                <p:oleObj name="Slide" r:id="rId3" imgW="5891732" imgH="331305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9714" y="960119"/>
                        <a:ext cx="9222754" cy="5195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54832" y="281525"/>
            <a:ext cx="8544393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b="1" kern="0" dirty="0"/>
              <a:t>Opportunities and threats</a:t>
            </a:r>
            <a:endParaRPr lang="fi-FI" sz="2800" b="0" kern="0" dirty="0"/>
          </a:p>
        </p:txBody>
      </p:sp>
      <p:pic>
        <p:nvPicPr>
          <p:cNvPr id="8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8999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fe of an Educator: The 21st century classroom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75" y="1072029"/>
            <a:ext cx="3118325" cy="2113150"/>
          </a:xfrm>
          <a:prstGeom prst="rect">
            <a:avLst/>
          </a:prstGeom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F6429F11-64E2-4420-9B0C-F3F81BF0D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62785A07-F203-435E-8E76-BB97680C2F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30" y="3489630"/>
            <a:ext cx="3763617" cy="3137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  <a:t>Implementing the</a:t>
            </a:r>
            <a:b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  <a:t>logistics strategy AND ACTION PLAN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39" y="439877"/>
            <a:ext cx="2386962" cy="46967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5974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23" y="198438"/>
            <a:ext cx="8818539" cy="5635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effective implementation of logistics strategy requires coordinated </a:t>
            </a:r>
            <a:r>
              <a:rPr lang="en-US" sz="2400" b="1" dirty="0" err="1"/>
              <a:t>G</a:t>
            </a:r>
            <a:r>
              <a:rPr lang="en-US" sz="2400" b="1" cap="none" dirty="0" err="1"/>
              <a:t>o</a:t>
            </a:r>
            <a:r>
              <a:rPr lang="en-US" sz="2400" b="1" dirty="0" err="1"/>
              <a:t>U</a:t>
            </a:r>
            <a:r>
              <a:rPr lang="en-US" sz="2400" b="1" dirty="0"/>
              <a:t> efforts (1)</a:t>
            </a:r>
            <a:endParaRPr lang="fi-FI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3524" y="1437610"/>
            <a:ext cx="8818539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 err="1"/>
              <a:t>GoU</a:t>
            </a:r>
            <a:r>
              <a:rPr lang="en-US" sz="2400" b="1" dirty="0"/>
              <a:t> to maintain statistics, ensure a clear mandate and means for the</a:t>
            </a:r>
            <a:r>
              <a:rPr lang="fi-FI" sz="2400" b="1" dirty="0"/>
              <a:t> </a:t>
            </a:r>
            <a:r>
              <a:rPr lang="en-US" sz="2400" b="1" dirty="0"/>
              <a:t>Logistics Coordination Council, follow up on KPIs, and improve the moral and financial standing and competence of civil servants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 err="1"/>
              <a:t>GoU</a:t>
            </a:r>
            <a:r>
              <a:rPr lang="en-US" sz="2400" b="1" dirty="0"/>
              <a:t> to expedite implementation of the EU-UA AA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/>
              <a:t>Generating better statistics requires substantial financial, organizational and IT resources, and allocation of responsibilities to improve the availability and reliability of data, incl. the SSSU</a:t>
            </a:r>
            <a:endParaRPr lang="fi-FI" sz="2400" b="1" dirty="0"/>
          </a:p>
        </p:txBody>
      </p:sp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842516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23" y="198438"/>
            <a:ext cx="8818539" cy="5635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effective implementation of logistics strategy requires coordinated </a:t>
            </a:r>
            <a:r>
              <a:rPr lang="en-US" sz="2400" b="1" dirty="0" err="1"/>
              <a:t>G</a:t>
            </a:r>
            <a:r>
              <a:rPr lang="en-US" sz="2400" b="1" cap="none" dirty="0" err="1"/>
              <a:t>o</a:t>
            </a:r>
            <a:r>
              <a:rPr lang="en-US" sz="2400" b="1" dirty="0" err="1"/>
              <a:t>U</a:t>
            </a:r>
            <a:r>
              <a:rPr lang="en-US" sz="2400" b="1" dirty="0"/>
              <a:t> efforts (2)</a:t>
            </a:r>
            <a:endParaRPr lang="fi-FI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5461" y="1437610"/>
            <a:ext cx="8818539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 err="1"/>
              <a:t>GoU</a:t>
            </a:r>
            <a:r>
              <a:rPr lang="en-US" sz="2400" b="1" dirty="0"/>
              <a:t> action needed to improve enforcement coordination of National Police and </a:t>
            </a:r>
            <a:r>
              <a:rPr lang="en-US" sz="2400" b="1" dirty="0" err="1"/>
              <a:t>Ukrtransbezpeka</a:t>
            </a:r>
            <a:r>
              <a:rPr lang="en-US" sz="2400" b="1" dirty="0"/>
              <a:t> in effective transport safety inspections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 err="1"/>
              <a:t>MoE</a:t>
            </a:r>
            <a:r>
              <a:rPr lang="en-US" sz="2400" b="1" dirty="0"/>
              <a:t> in key role in developing skills and competencies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/>
              <a:t>State Fiscal Service and other border agencies: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i="1" dirty="0"/>
              <a:t>More transparency with regards to determination of reference prices for customs value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i="1" dirty="0"/>
              <a:t>Full integration of the Customs Single Window</a:t>
            </a:r>
            <a:endParaRPr lang="fi-FI" sz="2400" b="1" i="1" dirty="0"/>
          </a:p>
        </p:txBody>
      </p:sp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820223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4812" y="1714499"/>
            <a:ext cx="127491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6123" y="15787"/>
            <a:ext cx="8913219" cy="8878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i-FI" sz="2400" b="1" kern="0" dirty="0" err="1"/>
              <a:t>suggested</a:t>
            </a:r>
            <a:r>
              <a:rPr lang="fi-FI" sz="2400" b="1" kern="0" dirty="0"/>
              <a:t> </a:t>
            </a:r>
            <a:r>
              <a:rPr lang="fi-FI" sz="2400" b="1" kern="0" dirty="0" err="1"/>
              <a:t>actions</a:t>
            </a:r>
            <a:r>
              <a:rPr lang="fi-FI" sz="2400" b="1" kern="0" dirty="0"/>
              <a:t> to </a:t>
            </a:r>
            <a:r>
              <a:rPr lang="fi-FI" sz="2400" b="1" kern="0" dirty="0" err="1"/>
              <a:t>improve</a:t>
            </a:r>
            <a:r>
              <a:rPr lang="fi-FI" sz="2400" b="1" kern="0" dirty="0"/>
              <a:t> </a:t>
            </a:r>
            <a:r>
              <a:rPr lang="fi-FI" sz="2400" b="1" kern="0" dirty="0" err="1"/>
              <a:t>UkrAinian</a:t>
            </a:r>
            <a:r>
              <a:rPr lang="fi-FI" sz="2400" b="1" kern="0" dirty="0"/>
              <a:t> </a:t>
            </a:r>
            <a:r>
              <a:rPr lang="fi-FI" sz="2400" b="1" kern="0" dirty="0" err="1"/>
              <a:t>logistics</a:t>
            </a:r>
            <a:r>
              <a:rPr lang="fi-FI" sz="2400" b="1" kern="0" dirty="0"/>
              <a:t> </a:t>
            </a:r>
            <a:r>
              <a:rPr lang="fi-FI" sz="2400" b="1" kern="0" dirty="0" err="1"/>
              <a:t>till</a:t>
            </a:r>
            <a:r>
              <a:rPr lang="fi-FI" sz="2400" b="1" kern="0" dirty="0"/>
              <a:t> 2030</a:t>
            </a:r>
            <a:br>
              <a:rPr lang="fi-FI" sz="2400" b="1" kern="0" dirty="0"/>
            </a:br>
            <a:endParaRPr lang="fi-FI" sz="20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0803" y="917342"/>
            <a:ext cx="881853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kern="0" dirty="0"/>
              <a:t>In total 81 </a:t>
            </a:r>
            <a:r>
              <a:rPr lang="en-US" sz="2400" kern="0" dirty="0"/>
              <a:t>Actions were identified in the process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2400" dirty="0" err="1"/>
              <a:t>Costs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mainly</a:t>
            </a:r>
            <a:r>
              <a:rPr lang="fi-FI" sz="2400" dirty="0"/>
              <a:t> </a:t>
            </a:r>
            <a:r>
              <a:rPr lang="fi-FI" sz="2400" dirty="0" err="1"/>
              <a:t>estimated</a:t>
            </a:r>
            <a:r>
              <a:rPr lang="fi-FI" sz="2400" dirty="0"/>
              <a:t> </a:t>
            </a:r>
            <a:r>
              <a:rPr lang="fi-FI" sz="2400" dirty="0" err="1"/>
              <a:t>without</a:t>
            </a:r>
            <a:r>
              <a:rPr lang="fi-FI" sz="2400" dirty="0"/>
              <a:t> </a:t>
            </a:r>
            <a:r>
              <a:rPr lang="fi-FI" sz="2400" dirty="0" err="1"/>
              <a:t>investments</a:t>
            </a:r>
            <a:r>
              <a:rPr lang="fi-FI" sz="2400" dirty="0"/>
              <a:t> in </a:t>
            </a:r>
            <a:r>
              <a:rPr lang="fi-FI" sz="2400" dirty="0" err="1"/>
              <a:t>basic</a:t>
            </a:r>
            <a:r>
              <a:rPr lang="fi-FI" sz="2400" dirty="0"/>
              <a:t> </a:t>
            </a:r>
            <a:r>
              <a:rPr lang="fi-FI" sz="2400" dirty="0" err="1"/>
              <a:t>infrastructure</a:t>
            </a:r>
            <a:endParaRPr lang="fi-FI" sz="2400" dirty="0"/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2000" b="1" i="1" kern="0" dirty="0"/>
              <a:t>IWT and </a:t>
            </a:r>
            <a:r>
              <a:rPr lang="fi-FI" sz="2000" b="1" i="1" kern="0" dirty="0" err="1"/>
              <a:t>Logistics</a:t>
            </a:r>
            <a:r>
              <a:rPr lang="fi-FI" sz="2000" b="1" i="1" kern="0" dirty="0"/>
              <a:t> center </a:t>
            </a:r>
            <a:r>
              <a:rPr lang="fi-FI" sz="2000" b="1" i="1" kern="0" dirty="0" err="1"/>
              <a:t>Actions</a:t>
            </a:r>
            <a:r>
              <a:rPr lang="fi-FI" sz="2000" b="1" i="1" kern="0" dirty="0"/>
              <a:t> </a:t>
            </a:r>
            <a:r>
              <a:rPr lang="fi-FI" sz="2000" b="1" i="1" kern="0" dirty="0" err="1"/>
              <a:t>may</a:t>
            </a:r>
            <a:r>
              <a:rPr lang="fi-FI" sz="2000" b="1" i="1" kern="0" dirty="0"/>
              <a:t> </a:t>
            </a:r>
            <a:r>
              <a:rPr lang="fi-FI" sz="2000" b="1" i="1" kern="0" dirty="0" err="1"/>
              <a:t>include</a:t>
            </a:r>
            <a:r>
              <a:rPr lang="fi-FI" sz="2000" b="1" i="1" kern="0" dirty="0"/>
              <a:t> </a:t>
            </a:r>
            <a:r>
              <a:rPr lang="fi-FI" sz="2000" b="1" i="1" kern="0" dirty="0" err="1"/>
              <a:t>this</a:t>
            </a:r>
            <a:r>
              <a:rPr lang="fi-FI" sz="2000" b="1" i="1" kern="0" dirty="0"/>
              <a:t> </a:t>
            </a:r>
            <a:r>
              <a:rPr lang="fi-FI" sz="2000" b="1" i="1" kern="0" dirty="0" err="1"/>
              <a:t>type</a:t>
            </a:r>
            <a:r>
              <a:rPr lang="fi-FI" sz="2000" b="1" i="1" kern="0" dirty="0"/>
              <a:t> of </a:t>
            </a:r>
            <a:r>
              <a:rPr lang="fi-FI" sz="2000" b="1" i="1" kern="0" dirty="0" err="1"/>
              <a:t>costs</a:t>
            </a:r>
            <a:endParaRPr lang="fi-FI" sz="2000" i="1" kern="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2400" dirty="0"/>
              <a:t>Total </a:t>
            </a:r>
            <a:r>
              <a:rPr lang="fi-FI" sz="2400" dirty="0" err="1"/>
              <a:t>costs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approx</a:t>
            </a:r>
            <a:r>
              <a:rPr lang="fi-FI" sz="2400" dirty="0"/>
              <a:t>. 2030 </a:t>
            </a:r>
            <a:r>
              <a:rPr lang="fi-FI" sz="2400" dirty="0" err="1"/>
              <a:t>amount</a:t>
            </a:r>
            <a:r>
              <a:rPr lang="fi-FI" sz="2400" dirty="0"/>
              <a:t> to EUR 6.3 </a:t>
            </a:r>
            <a:r>
              <a:rPr lang="fi-FI" sz="2400" dirty="0" err="1"/>
              <a:t>billion</a:t>
            </a:r>
            <a:endParaRPr lang="fi-FI" sz="2400" dirty="0"/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2000" i="1" kern="0" dirty="0" err="1"/>
              <a:t>Approx</a:t>
            </a:r>
            <a:r>
              <a:rPr lang="fi-FI" sz="2000" i="1" kern="0" dirty="0"/>
              <a:t>. EUR 4.4 </a:t>
            </a:r>
            <a:r>
              <a:rPr lang="fi-FI" sz="2000" i="1" kern="0" dirty="0" err="1"/>
              <a:t>billion</a:t>
            </a:r>
            <a:r>
              <a:rPr lang="fi-FI" sz="2000" i="1" kern="0" dirty="0"/>
              <a:t> </a:t>
            </a:r>
            <a:r>
              <a:rPr lang="fi-FI" sz="2000" i="1" kern="0" dirty="0" err="1"/>
              <a:t>borne</a:t>
            </a:r>
            <a:r>
              <a:rPr lang="fi-FI" sz="2000" i="1" kern="0" dirty="0"/>
              <a:t> </a:t>
            </a:r>
            <a:r>
              <a:rPr lang="fi-FI" sz="2000" i="1" kern="0" dirty="0" err="1"/>
              <a:t>by</a:t>
            </a:r>
            <a:r>
              <a:rPr lang="fi-FI" sz="2000" i="1" kern="0" dirty="0"/>
              <a:t> </a:t>
            </a:r>
            <a:r>
              <a:rPr lang="fi-FI" sz="2000" i="1" kern="0" dirty="0" err="1"/>
              <a:t>the</a:t>
            </a:r>
            <a:r>
              <a:rPr lang="fi-FI" sz="2000" i="1" kern="0" dirty="0"/>
              <a:t> </a:t>
            </a:r>
            <a:r>
              <a:rPr lang="fi-FI" sz="2000" i="1" kern="0" dirty="0" err="1"/>
              <a:t>private</a:t>
            </a:r>
            <a:r>
              <a:rPr lang="fi-FI" sz="2000" i="1" kern="0" dirty="0"/>
              <a:t> </a:t>
            </a:r>
            <a:r>
              <a:rPr lang="fi-FI" sz="2000" i="1" kern="0" dirty="0" err="1"/>
              <a:t>sector</a:t>
            </a:r>
            <a:r>
              <a:rPr lang="fi-FI" sz="2000" i="1" kern="0" dirty="0"/>
              <a:t>, </a:t>
            </a:r>
            <a:r>
              <a:rPr lang="fi-FI" sz="2000" i="1" kern="0" dirty="0" err="1"/>
              <a:t>if</a:t>
            </a:r>
            <a:r>
              <a:rPr lang="fi-FI" sz="2000" i="1" kern="0" dirty="0"/>
              <a:t>  a </a:t>
            </a:r>
            <a:r>
              <a:rPr lang="fi-FI" sz="2000" i="1" kern="0" dirty="0" err="1"/>
              <a:t>complete</a:t>
            </a:r>
            <a:r>
              <a:rPr lang="fi-FI" sz="2000" i="1" kern="0" dirty="0"/>
              <a:t> </a:t>
            </a:r>
            <a:r>
              <a:rPr lang="fi-FI" sz="2000" i="1" kern="0" dirty="0" err="1"/>
              <a:t>road</a:t>
            </a:r>
            <a:r>
              <a:rPr lang="fi-FI" sz="2000" i="1" kern="0" dirty="0"/>
              <a:t> </a:t>
            </a:r>
            <a:r>
              <a:rPr lang="fi-FI" sz="2000" i="1" kern="0" dirty="0" err="1"/>
              <a:t>freight</a:t>
            </a:r>
            <a:r>
              <a:rPr lang="fi-FI" sz="2000" i="1" kern="0" dirty="0"/>
              <a:t> </a:t>
            </a:r>
            <a:r>
              <a:rPr lang="fi-FI" sz="2000" i="1" kern="0" dirty="0" err="1"/>
              <a:t>fleet</a:t>
            </a:r>
            <a:r>
              <a:rPr lang="fi-FI" sz="2000" i="1" kern="0" dirty="0"/>
              <a:t> </a:t>
            </a:r>
            <a:r>
              <a:rPr lang="fi-FI" sz="2000" i="1" kern="0" dirty="0" err="1"/>
              <a:t>renewal</a:t>
            </a:r>
            <a:r>
              <a:rPr lang="fi-FI" sz="2000" i="1" kern="0" dirty="0"/>
              <a:t> is </a:t>
            </a:r>
            <a:r>
              <a:rPr lang="fi-FI" sz="2000" i="1" kern="0" dirty="0" err="1"/>
              <a:t>included</a:t>
            </a:r>
            <a:endParaRPr lang="fi-FI" sz="2000" i="1" kern="0" dirty="0"/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2000" i="1" kern="0" dirty="0" err="1"/>
              <a:t>Approx</a:t>
            </a:r>
            <a:r>
              <a:rPr lang="fi-FI" sz="2000" i="1" kern="0" dirty="0"/>
              <a:t>. EUR 1.9 </a:t>
            </a:r>
            <a:r>
              <a:rPr lang="fi-FI" sz="2000" i="1" kern="0" dirty="0" err="1"/>
              <a:t>billion</a:t>
            </a:r>
            <a:r>
              <a:rPr lang="fi-FI" sz="2000" i="1" kern="0" dirty="0"/>
              <a:t> </a:t>
            </a:r>
            <a:r>
              <a:rPr lang="fi-FI" sz="2000" i="1" kern="0" dirty="0" err="1"/>
              <a:t>borne</a:t>
            </a:r>
            <a:r>
              <a:rPr lang="fi-FI" sz="2000" i="1" kern="0" dirty="0"/>
              <a:t> </a:t>
            </a:r>
            <a:r>
              <a:rPr lang="fi-FI" sz="2000" i="1" kern="0" dirty="0" err="1"/>
              <a:t>by</a:t>
            </a:r>
            <a:r>
              <a:rPr lang="fi-FI" sz="2000" i="1" kern="0" dirty="0"/>
              <a:t> </a:t>
            </a:r>
            <a:r>
              <a:rPr lang="fi-FI" sz="2000" i="1" kern="0" dirty="0" err="1"/>
              <a:t>the</a:t>
            </a:r>
            <a:r>
              <a:rPr lang="fi-FI" sz="2000" i="1" kern="0" dirty="0"/>
              <a:t> </a:t>
            </a:r>
            <a:r>
              <a:rPr lang="fi-FI" sz="2000" i="1" kern="0" dirty="0" err="1"/>
              <a:t>public</a:t>
            </a:r>
            <a:r>
              <a:rPr lang="fi-FI" sz="2000" i="1" kern="0" dirty="0"/>
              <a:t> </a:t>
            </a:r>
            <a:r>
              <a:rPr lang="fi-FI" sz="2000" i="1" kern="0" dirty="0" err="1"/>
              <a:t>sector</a:t>
            </a:r>
            <a:endParaRPr lang="fi-FI" sz="2000" i="1" kern="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2400" dirty="0" err="1"/>
              <a:t>Benefits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2030 </a:t>
            </a:r>
            <a:r>
              <a:rPr lang="fi-FI" sz="2400" dirty="0" err="1"/>
              <a:t>estimated</a:t>
            </a:r>
            <a:r>
              <a:rPr lang="fi-FI" sz="2400" dirty="0"/>
              <a:t> to </a:t>
            </a:r>
            <a:r>
              <a:rPr lang="fi-FI" sz="2400" dirty="0" err="1"/>
              <a:t>exceed</a:t>
            </a:r>
            <a:r>
              <a:rPr lang="fi-FI" sz="2400" dirty="0"/>
              <a:t> EUR 10 </a:t>
            </a:r>
            <a:r>
              <a:rPr lang="fi-FI" sz="2400" dirty="0" err="1"/>
              <a:t>billion</a:t>
            </a:r>
            <a:endParaRPr lang="fi-FI" sz="2400" dirty="0"/>
          </a:p>
        </p:txBody>
      </p:sp>
      <p:pic>
        <p:nvPicPr>
          <p:cNvPr id="12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-1360170" y="626113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062747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713046"/>
              </p:ext>
            </p:extLst>
          </p:nvPr>
        </p:nvGraphicFramePr>
        <p:xfrm>
          <a:off x="419364" y="1313544"/>
          <a:ext cx="8619979" cy="45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315977" y="1313544"/>
            <a:ext cx="154547" cy="15454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4" name="Oval 3"/>
          <p:cNvSpPr/>
          <p:nvPr/>
        </p:nvSpPr>
        <p:spPr>
          <a:xfrm>
            <a:off x="1315258" y="1553414"/>
            <a:ext cx="154547" cy="15454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5" name="Oval 4"/>
          <p:cNvSpPr/>
          <p:nvPr/>
        </p:nvSpPr>
        <p:spPr>
          <a:xfrm>
            <a:off x="1313647" y="1793284"/>
            <a:ext cx="154547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6" name="TextBox 5"/>
          <p:cNvSpPr txBox="1"/>
          <p:nvPr/>
        </p:nvSpPr>
        <p:spPr>
          <a:xfrm>
            <a:off x="1560495" y="1226731"/>
            <a:ext cx="1295547" cy="866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50"/>
              </a:spcAft>
            </a:pPr>
            <a:r>
              <a:rPr lang="fi-FI" sz="1400" dirty="0"/>
              <a:t>Long </a:t>
            </a:r>
            <a:r>
              <a:rPr lang="fi-FI" sz="1400" dirty="0" err="1"/>
              <a:t>term</a:t>
            </a:r>
            <a:endParaRPr lang="fi-FI" sz="1400" dirty="0"/>
          </a:p>
          <a:p>
            <a:pPr>
              <a:spcAft>
                <a:spcPts val="450"/>
              </a:spcAft>
            </a:pPr>
            <a:r>
              <a:rPr lang="fi-FI" sz="1400" dirty="0"/>
              <a:t>Medium </a:t>
            </a:r>
            <a:r>
              <a:rPr lang="fi-FI" sz="1400" dirty="0" err="1"/>
              <a:t>term</a:t>
            </a:r>
            <a:endParaRPr lang="fi-FI" sz="1400" dirty="0"/>
          </a:p>
          <a:p>
            <a:pPr>
              <a:spcAft>
                <a:spcPts val="450"/>
              </a:spcAft>
            </a:pPr>
            <a:r>
              <a:rPr lang="fi-FI" sz="1400" dirty="0"/>
              <a:t>Short </a:t>
            </a:r>
            <a:r>
              <a:rPr lang="fi-FI" sz="1400" dirty="0" err="1"/>
              <a:t>term</a:t>
            </a:r>
            <a:endParaRPr lang="fi-FI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78145" y="5851987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Estimated</a:t>
            </a:r>
            <a:r>
              <a:rPr lang="fi-FI" sz="1800" dirty="0"/>
              <a:t> </a:t>
            </a:r>
            <a:r>
              <a:rPr lang="fi-FI" sz="1800" dirty="0" err="1"/>
              <a:t>expenditure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year</a:t>
            </a:r>
            <a:r>
              <a:rPr lang="fi-FI" sz="1800" dirty="0"/>
              <a:t> 2030 in </a:t>
            </a:r>
            <a:r>
              <a:rPr lang="fi-FI" sz="1800" dirty="0" err="1"/>
              <a:t>million</a:t>
            </a:r>
            <a:r>
              <a:rPr lang="fi-FI" sz="1800" dirty="0"/>
              <a:t> euro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458896" y="3086370"/>
            <a:ext cx="52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Estimated</a:t>
            </a:r>
            <a:r>
              <a:rPr lang="fi-FI" sz="1800" dirty="0"/>
              <a:t> </a:t>
            </a:r>
            <a:r>
              <a:rPr lang="fi-FI" sz="1800" dirty="0" err="1"/>
              <a:t>beneft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year</a:t>
            </a:r>
            <a:r>
              <a:rPr lang="fi-FI" sz="1800" dirty="0"/>
              <a:t> 2030 in </a:t>
            </a:r>
            <a:r>
              <a:rPr lang="fi-FI" sz="1800" dirty="0" err="1"/>
              <a:t>million</a:t>
            </a:r>
            <a:r>
              <a:rPr lang="fi-FI" sz="1800" dirty="0"/>
              <a:t> euro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7208" y="2576189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Include multimodal issues in</a:t>
            </a:r>
          </a:p>
          <a:p>
            <a:pPr algn="r"/>
            <a:r>
              <a:rPr lang="en-US" sz="1200" dirty="0"/>
              <a:t>education and research</a:t>
            </a:r>
            <a:endParaRPr lang="fi-FI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056175" y="985278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Support to visits to leading</a:t>
            </a:r>
          </a:p>
          <a:p>
            <a:pPr algn="r"/>
            <a:r>
              <a:rPr lang="en-US" sz="1200" dirty="0"/>
              <a:t>Int'l Logistics trade fairs</a:t>
            </a:r>
            <a:endParaRPr lang="fi-FI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4040" y="1606473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Ensure a clear mandate and</a:t>
            </a:r>
          </a:p>
          <a:p>
            <a:pPr algn="r"/>
            <a:r>
              <a:rPr lang="en-US" sz="1200" dirty="0"/>
              <a:t>necessary means to LCC</a:t>
            </a:r>
            <a:endParaRPr lang="fi-FI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4259" y="1041877"/>
            <a:ext cx="1988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Facilitate UA researchers</a:t>
            </a:r>
          </a:p>
          <a:p>
            <a:r>
              <a:rPr lang="en-US" sz="1200" dirty="0"/>
              <a:t>into int’l STI* projects</a:t>
            </a:r>
            <a:endParaRPr lang="fi-FI" sz="1200" dirty="0"/>
          </a:p>
        </p:txBody>
      </p:sp>
      <p:sp>
        <p:nvSpPr>
          <p:cNvPr id="13" name="Rectangle 12"/>
          <p:cNvSpPr/>
          <p:nvPr/>
        </p:nvSpPr>
        <p:spPr>
          <a:xfrm>
            <a:off x="4924259" y="2169691"/>
            <a:ext cx="3230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 err="1"/>
              <a:t>Review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need</a:t>
            </a:r>
            <a:r>
              <a:rPr lang="fi-FI" sz="1200" dirty="0"/>
              <a:t> to </a:t>
            </a:r>
            <a:r>
              <a:rPr lang="fi-FI" sz="1200" dirty="0" err="1"/>
              <a:t>adhere</a:t>
            </a:r>
            <a:r>
              <a:rPr lang="fi-FI" sz="1200" dirty="0"/>
              <a:t> to </a:t>
            </a:r>
            <a:r>
              <a:rPr lang="fi-FI" sz="1200" dirty="0" err="1"/>
              <a:t>relevant</a:t>
            </a:r>
            <a:r>
              <a:rPr lang="fi-FI" sz="1200" dirty="0"/>
              <a:t> </a:t>
            </a:r>
            <a:r>
              <a:rPr lang="fi-FI" sz="1200" dirty="0" err="1"/>
              <a:t>int’l</a:t>
            </a:r>
            <a:r>
              <a:rPr lang="fi-FI" sz="1200" dirty="0"/>
              <a:t> </a:t>
            </a:r>
            <a:r>
              <a:rPr lang="fi-FI" sz="1200" dirty="0" err="1"/>
              <a:t>road</a:t>
            </a:r>
            <a:r>
              <a:rPr lang="fi-FI" sz="1200" dirty="0"/>
              <a:t> transport </a:t>
            </a:r>
            <a:r>
              <a:rPr lang="fi-FI" sz="1200" dirty="0" err="1"/>
              <a:t>conventions</a:t>
            </a:r>
            <a:endParaRPr lang="fi-FI" sz="1200" dirty="0"/>
          </a:p>
        </p:txBody>
      </p:sp>
      <p:sp>
        <p:nvSpPr>
          <p:cNvPr id="14" name="Rectangle 13"/>
          <p:cNvSpPr/>
          <p:nvPr/>
        </p:nvSpPr>
        <p:spPr>
          <a:xfrm>
            <a:off x="2938868" y="1606473"/>
            <a:ext cx="1997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Create</a:t>
            </a:r>
            <a:r>
              <a:rPr lang="fi-FI" sz="1200" dirty="0"/>
              <a:t> a Master Plan of</a:t>
            </a:r>
          </a:p>
          <a:p>
            <a:r>
              <a:rPr lang="fi-FI" sz="1200" dirty="0" err="1"/>
              <a:t>Logistics</a:t>
            </a:r>
            <a:r>
              <a:rPr lang="fi-FI" sz="1200" dirty="0"/>
              <a:t> </a:t>
            </a:r>
            <a:r>
              <a:rPr lang="fi-FI" sz="1200" dirty="0" err="1"/>
              <a:t>Education</a:t>
            </a:r>
            <a:r>
              <a:rPr lang="fi-FI" sz="1200" dirty="0"/>
              <a:t> in UA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4620" y="2902351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Planning for LCs for imports &amp;</a:t>
            </a:r>
          </a:p>
          <a:p>
            <a:pPr algn="ctr"/>
            <a:r>
              <a:rPr lang="en-US" sz="1200" dirty="0"/>
              <a:t>domestic distribution</a:t>
            </a:r>
            <a:endParaRPr lang="fi-FI" sz="1200" dirty="0"/>
          </a:p>
        </p:txBody>
      </p:sp>
      <p:sp>
        <p:nvSpPr>
          <p:cNvPr id="16" name="Rectangle 15"/>
          <p:cNvSpPr/>
          <p:nvPr/>
        </p:nvSpPr>
        <p:spPr>
          <a:xfrm>
            <a:off x="5077205" y="3564653"/>
            <a:ext cx="4180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err="1"/>
              <a:t>Consider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need</a:t>
            </a:r>
            <a:r>
              <a:rPr lang="fi-FI" sz="1200" dirty="0"/>
              <a:t> for a National </a:t>
            </a:r>
            <a:r>
              <a:rPr lang="fi-FI" sz="1200" dirty="0" err="1"/>
              <a:t>Logistics</a:t>
            </a:r>
            <a:r>
              <a:rPr lang="fi-FI" sz="1200" dirty="0"/>
              <a:t> </a:t>
            </a:r>
            <a:r>
              <a:rPr lang="fi-FI" sz="1200" dirty="0" err="1"/>
              <a:t>Skills</a:t>
            </a:r>
            <a:r>
              <a:rPr lang="fi-FI" sz="1200" dirty="0"/>
              <a:t> </a:t>
            </a:r>
            <a:r>
              <a:rPr lang="fi-FI" sz="1200" dirty="0" err="1"/>
              <a:t>Council</a:t>
            </a:r>
            <a:endParaRPr lang="fi-FI" sz="1200" dirty="0"/>
          </a:p>
        </p:txBody>
      </p:sp>
      <p:sp>
        <p:nvSpPr>
          <p:cNvPr id="17" name="Rectangle 16"/>
          <p:cNvSpPr/>
          <p:nvPr/>
        </p:nvSpPr>
        <p:spPr>
          <a:xfrm>
            <a:off x="5077604" y="3380352"/>
            <a:ext cx="2852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Set </a:t>
            </a:r>
            <a:r>
              <a:rPr lang="fi-FI" sz="1200" dirty="0" err="1"/>
              <a:t>up</a:t>
            </a:r>
            <a:r>
              <a:rPr lang="fi-FI" sz="1200" dirty="0"/>
              <a:t> a </a:t>
            </a:r>
            <a:r>
              <a:rPr lang="fi-FI" sz="1200" dirty="0" err="1"/>
              <a:t>promotional</a:t>
            </a:r>
            <a:r>
              <a:rPr lang="fi-FI" sz="1200" dirty="0"/>
              <a:t> </a:t>
            </a:r>
            <a:r>
              <a:rPr lang="fi-FI" sz="1200" dirty="0" err="1"/>
              <a:t>agency</a:t>
            </a:r>
            <a:r>
              <a:rPr lang="fi-FI" sz="1200" dirty="0"/>
              <a:t> for IWT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0158" y="3879614"/>
            <a:ext cx="43557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Oversight</a:t>
            </a:r>
            <a:r>
              <a:rPr lang="fi-FI" sz="1200" dirty="0"/>
              <a:t> of </a:t>
            </a:r>
            <a:r>
              <a:rPr lang="fi-FI" sz="1200" dirty="0" err="1"/>
              <a:t>KPIs</a:t>
            </a:r>
            <a:r>
              <a:rPr lang="fi-FI" sz="1200" dirty="0"/>
              <a:t> on </a:t>
            </a:r>
            <a:r>
              <a:rPr lang="fi-FI" sz="1200" dirty="0" err="1"/>
              <a:t>logistics</a:t>
            </a:r>
            <a:r>
              <a:rPr lang="fi-FI" sz="1200" dirty="0"/>
              <a:t> </a:t>
            </a:r>
            <a:r>
              <a:rPr lang="fi-FI" sz="1200" dirty="0" err="1"/>
              <a:t>development</a:t>
            </a:r>
            <a:r>
              <a:rPr lang="fi-FI" sz="1200" dirty="0"/>
              <a:t> (LCC)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82247" y="42767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 err="1"/>
              <a:t>Strengthen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participation</a:t>
            </a:r>
            <a:r>
              <a:rPr lang="fi-FI" sz="1200" dirty="0"/>
              <a:t> of </a:t>
            </a:r>
            <a:r>
              <a:rPr lang="fi-FI" sz="1200" dirty="0" err="1"/>
              <a:t>industry</a:t>
            </a:r>
            <a:r>
              <a:rPr lang="fi-FI" sz="1200" dirty="0"/>
              <a:t> </a:t>
            </a:r>
            <a:r>
              <a:rPr lang="fi-FI" sz="1200" dirty="0" err="1"/>
              <a:t>associations</a:t>
            </a:r>
            <a:endParaRPr lang="fi-FI" sz="1200" dirty="0"/>
          </a:p>
          <a:p>
            <a:r>
              <a:rPr lang="fi-FI" sz="1200" dirty="0"/>
              <a:t>and </a:t>
            </a:r>
            <a:r>
              <a:rPr lang="fi-FI" sz="1200" dirty="0" err="1"/>
              <a:t>educators</a:t>
            </a:r>
            <a:r>
              <a:rPr lang="fi-FI" sz="1200" dirty="0"/>
              <a:t> in transport </a:t>
            </a:r>
            <a:r>
              <a:rPr lang="fi-FI" sz="1200" dirty="0" err="1"/>
              <a:t>sector</a:t>
            </a:r>
            <a:r>
              <a:rPr lang="fi-FI" sz="1200" dirty="0"/>
              <a:t> </a:t>
            </a:r>
            <a:r>
              <a:rPr lang="fi-FI" sz="1200" dirty="0" err="1"/>
              <a:t>dialogue</a:t>
            </a:r>
            <a:endParaRPr lang="fi-FI" sz="1200" dirty="0"/>
          </a:p>
        </p:txBody>
      </p:sp>
      <p:sp>
        <p:nvSpPr>
          <p:cNvPr id="20" name="Rectangle 19"/>
          <p:cNvSpPr/>
          <p:nvPr/>
        </p:nvSpPr>
        <p:spPr>
          <a:xfrm>
            <a:off x="2142755" y="2514698"/>
            <a:ext cx="2342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200" dirty="0" err="1"/>
              <a:t>MoE</a:t>
            </a:r>
            <a:r>
              <a:rPr lang="fi-FI" sz="1200" dirty="0"/>
              <a:t> to </a:t>
            </a:r>
            <a:r>
              <a:rPr lang="fi-FI" sz="1200" dirty="0" err="1"/>
              <a:t>establish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endParaRPr lang="fi-FI" sz="1200" dirty="0"/>
          </a:p>
          <a:p>
            <a:pPr algn="r"/>
            <a:r>
              <a:rPr lang="fi-FI" sz="1200" dirty="0" err="1"/>
              <a:t>Academic</a:t>
            </a:r>
            <a:r>
              <a:rPr lang="fi-FI" sz="1200" dirty="0"/>
              <a:t> </a:t>
            </a:r>
            <a:r>
              <a:rPr lang="fi-FI" sz="1200" dirty="0" err="1"/>
              <a:t>Council</a:t>
            </a:r>
            <a:r>
              <a:rPr lang="fi-FI" sz="1200" dirty="0"/>
              <a:t> on </a:t>
            </a:r>
            <a:r>
              <a:rPr lang="fi-FI" sz="1200" dirty="0" err="1"/>
              <a:t>Logistics</a:t>
            </a:r>
            <a:endParaRPr lang="fi-FI" sz="1200" dirty="0"/>
          </a:p>
        </p:txBody>
      </p:sp>
      <p:sp>
        <p:nvSpPr>
          <p:cNvPr id="21" name="Rectangle 20"/>
          <p:cNvSpPr/>
          <p:nvPr/>
        </p:nvSpPr>
        <p:spPr>
          <a:xfrm>
            <a:off x="3929272" y="4778709"/>
            <a:ext cx="4435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err="1"/>
              <a:t>Develop</a:t>
            </a:r>
            <a:r>
              <a:rPr lang="fi-FI" sz="1200" dirty="0"/>
              <a:t> a </a:t>
            </a:r>
            <a:r>
              <a:rPr lang="fi-FI" sz="1200" dirty="0" err="1"/>
              <a:t>model</a:t>
            </a:r>
            <a:r>
              <a:rPr lang="fi-FI" sz="1200" dirty="0"/>
              <a:t> to </a:t>
            </a:r>
            <a:r>
              <a:rPr lang="fi-FI" sz="1200" dirty="0" err="1"/>
              <a:t>analyze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economic</a:t>
            </a:r>
            <a:r>
              <a:rPr lang="fi-FI" sz="1200" dirty="0"/>
              <a:t> </a:t>
            </a:r>
            <a:r>
              <a:rPr lang="fi-FI" sz="1200" dirty="0" err="1"/>
              <a:t>impact</a:t>
            </a:r>
            <a:r>
              <a:rPr lang="fi-FI" sz="1200" dirty="0"/>
              <a:t> of </a:t>
            </a:r>
            <a:r>
              <a:rPr lang="fi-FI" sz="1200" dirty="0" err="1"/>
              <a:t>transit</a:t>
            </a:r>
            <a:endParaRPr lang="fi-FI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668265" y="4603043"/>
            <a:ext cx="300763" cy="26944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60269" y="2999446"/>
            <a:ext cx="275627" cy="108899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845537" y="4267202"/>
            <a:ext cx="414397" cy="1706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01684" y="3051087"/>
            <a:ext cx="2942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Scoping</a:t>
            </a:r>
            <a:r>
              <a:rPr lang="fi-FI" sz="1200" dirty="0"/>
              <a:t> </a:t>
            </a:r>
            <a:r>
              <a:rPr lang="fi-FI" sz="1200" dirty="0" err="1"/>
              <a:t>study</a:t>
            </a:r>
            <a:r>
              <a:rPr lang="fi-FI" sz="1200" dirty="0"/>
              <a:t> on </a:t>
            </a:r>
            <a:r>
              <a:rPr lang="fi-FI" sz="1200" dirty="0" err="1"/>
              <a:t>Logistics</a:t>
            </a:r>
            <a:r>
              <a:rPr lang="fi-FI" sz="1200" dirty="0"/>
              <a:t> </a:t>
            </a:r>
            <a:r>
              <a:rPr lang="fi-FI" sz="1200" dirty="0" err="1"/>
              <a:t>Centers</a:t>
            </a:r>
            <a:endParaRPr lang="fi-FI" sz="1200" dirty="0"/>
          </a:p>
          <a:p>
            <a:r>
              <a:rPr lang="fi-FI" sz="1200" dirty="0" err="1"/>
              <a:t>capacity</a:t>
            </a:r>
            <a:r>
              <a:rPr lang="fi-FI" sz="1200" dirty="0"/>
              <a:t> and </a:t>
            </a:r>
            <a:r>
              <a:rPr lang="fi-FI" sz="1200" dirty="0" err="1"/>
              <a:t>location</a:t>
            </a:r>
            <a:r>
              <a:rPr lang="fi-FI" sz="1200" dirty="0"/>
              <a:t> </a:t>
            </a:r>
            <a:r>
              <a:rPr lang="fi-FI" sz="1200" dirty="0" err="1"/>
              <a:t>needs</a:t>
            </a:r>
            <a:endParaRPr lang="fi-FI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850889" y="3293461"/>
            <a:ext cx="199601" cy="96480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4503" y="3521045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Analysis of Logistics research</a:t>
            </a:r>
          </a:p>
          <a:p>
            <a:r>
              <a:rPr lang="en-US" sz="1200" dirty="0"/>
              <a:t>needs in UA</a:t>
            </a:r>
            <a:endParaRPr lang="fi-FI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936075" y="3823600"/>
            <a:ext cx="421492" cy="86119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38621" y="4075534"/>
            <a:ext cx="14530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IWT market </a:t>
            </a:r>
            <a:r>
              <a:rPr lang="fi-FI" sz="1200" dirty="0" err="1"/>
              <a:t>study</a:t>
            </a:r>
            <a:endParaRPr lang="fi-FI" sz="12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878145" y="4231345"/>
            <a:ext cx="429223" cy="59990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19121" y="5042024"/>
            <a:ext cx="5310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Prepare</a:t>
            </a:r>
            <a:r>
              <a:rPr lang="fi-FI" sz="1200" dirty="0"/>
              <a:t> a </a:t>
            </a:r>
            <a:r>
              <a:rPr lang="fi-FI" sz="1200" dirty="0" err="1"/>
              <a:t>study</a:t>
            </a:r>
            <a:r>
              <a:rPr lang="fi-FI" sz="1200" dirty="0"/>
              <a:t> "</a:t>
            </a:r>
            <a:r>
              <a:rPr lang="fi-FI" sz="1200" dirty="0" err="1"/>
              <a:t>Logistics</a:t>
            </a:r>
            <a:r>
              <a:rPr lang="fi-FI" sz="1200" dirty="0"/>
              <a:t> </a:t>
            </a:r>
            <a:r>
              <a:rPr lang="fi-FI" sz="1200" dirty="0" err="1"/>
              <a:t>Education</a:t>
            </a:r>
            <a:r>
              <a:rPr lang="fi-FI" sz="1200" dirty="0"/>
              <a:t>, Training and </a:t>
            </a:r>
            <a:r>
              <a:rPr lang="fi-FI" sz="1200" dirty="0" err="1"/>
              <a:t>Certification</a:t>
            </a:r>
            <a:r>
              <a:rPr lang="fi-FI" sz="1200" dirty="0"/>
              <a:t> in UA" </a:t>
            </a:r>
          </a:p>
        </p:txBody>
      </p:sp>
      <p:cxnSp>
        <p:nvCxnSpPr>
          <p:cNvPr id="55" name="Straight Arrow Connector 54"/>
          <p:cNvCxnSpPr>
            <a:stCxn id="53" idx="1"/>
          </p:cNvCxnSpPr>
          <p:nvPr/>
        </p:nvCxnSpPr>
        <p:spPr>
          <a:xfrm flipH="1" flipV="1">
            <a:off x="2435806" y="4858807"/>
            <a:ext cx="583315" cy="32171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750776" y="5257420"/>
            <a:ext cx="1834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err="1"/>
              <a:t>Climate</a:t>
            </a:r>
            <a:r>
              <a:rPr lang="fi-FI" sz="1200" dirty="0"/>
              <a:t> </a:t>
            </a:r>
            <a:r>
              <a:rPr lang="fi-FI" sz="1200" dirty="0" err="1"/>
              <a:t>change</a:t>
            </a:r>
            <a:r>
              <a:rPr lang="fi-FI" sz="1200" dirty="0"/>
              <a:t> on IWT</a:t>
            </a:r>
          </a:p>
        </p:txBody>
      </p:sp>
      <p:cxnSp>
        <p:nvCxnSpPr>
          <p:cNvPr id="59" name="Straight Arrow Connector 58"/>
          <p:cNvCxnSpPr>
            <a:stCxn id="58" idx="1"/>
          </p:cNvCxnSpPr>
          <p:nvPr/>
        </p:nvCxnSpPr>
        <p:spPr>
          <a:xfrm flipH="1" flipV="1">
            <a:off x="2427092" y="5008800"/>
            <a:ext cx="323684" cy="387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7439" y="4383895"/>
            <a:ext cx="98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FTA </a:t>
            </a:r>
            <a:r>
              <a:rPr lang="fi-FI" sz="1200" dirty="0" err="1"/>
              <a:t>impact</a:t>
            </a:r>
            <a:endParaRPr lang="fi-FI" sz="1200" dirty="0"/>
          </a:p>
          <a:p>
            <a:r>
              <a:rPr lang="fi-FI" sz="1200" dirty="0"/>
              <a:t>on </a:t>
            </a:r>
            <a:r>
              <a:rPr lang="fi-FI" sz="1200" dirty="0" err="1"/>
              <a:t>logistics</a:t>
            </a:r>
            <a:endParaRPr lang="fi-FI" sz="12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595757" y="4666714"/>
            <a:ext cx="321456" cy="20802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96829" y="5060387"/>
            <a:ext cx="1800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Peer </a:t>
            </a:r>
            <a:r>
              <a:rPr lang="fi-FI" sz="1200" dirty="0" err="1"/>
              <a:t>review</a:t>
            </a:r>
            <a:r>
              <a:rPr lang="fi-FI" sz="1200" dirty="0"/>
              <a:t> </a:t>
            </a:r>
            <a:r>
              <a:rPr lang="fi-FI" sz="1200" dirty="0" err="1"/>
              <a:t>Logistics</a:t>
            </a:r>
            <a:endParaRPr lang="fi-FI" sz="1200" dirty="0"/>
          </a:p>
          <a:p>
            <a:r>
              <a:rPr lang="fi-FI" sz="1200" dirty="0" err="1"/>
              <a:t>research</a:t>
            </a:r>
            <a:r>
              <a:rPr lang="fi-FI" sz="1200" dirty="0"/>
              <a:t> in UA</a:t>
            </a:r>
          </a:p>
        </p:txBody>
      </p:sp>
      <p:cxnSp>
        <p:nvCxnSpPr>
          <p:cNvPr id="71" name="Straight Arrow Connector 70"/>
          <p:cNvCxnSpPr>
            <a:stCxn id="69" idx="0"/>
          </p:cNvCxnSpPr>
          <p:nvPr/>
        </p:nvCxnSpPr>
        <p:spPr>
          <a:xfrm flipV="1">
            <a:off x="1697226" y="5019665"/>
            <a:ext cx="192588" cy="4072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4803972" y="3133862"/>
            <a:ext cx="1810" cy="1672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4875142" y="3524739"/>
            <a:ext cx="225611" cy="214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4860234" y="3698673"/>
            <a:ext cx="225611" cy="214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855266" y="4021693"/>
            <a:ext cx="225611" cy="214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87512" y="921266"/>
            <a:ext cx="201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u="sng" dirty="0" err="1"/>
              <a:t>Anticipated</a:t>
            </a:r>
            <a:r>
              <a:rPr lang="fi-FI" u="sng" dirty="0"/>
              <a:t> </a:t>
            </a:r>
            <a:r>
              <a:rPr lang="fi-FI" u="sng" dirty="0" err="1"/>
              <a:t>impact</a:t>
            </a:r>
            <a:endParaRPr lang="fi-FI" u="sng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26123" y="15787"/>
            <a:ext cx="8913219" cy="8878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i-FI" sz="2400" b="1" kern="0" dirty="0" err="1"/>
              <a:t>suggested</a:t>
            </a:r>
            <a:r>
              <a:rPr lang="fi-FI" sz="2400" b="1" kern="0" dirty="0"/>
              <a:t> </a:t>
            </a:r>
            <a:r>
              <a:rPr lang="fi-FI" sz="2400" b="1" kern="0" dirty="0" err="1"/>
              <a:t>small-scale</a:t>
            </a:r>
            <a:r>
              <a:rPr lang="fi-FI" sz="2400" b="1" kern="0" dirty="0"/>
              <a:t> </a:t>
            </a:r>
            <a:r>
              <a:rPr lang="fi-FI" sz="2400" b="1" kern="0" dirty="0" err="1"/>
              <a:t>actions</a:t>
            </a:r>
            <a:r>
              <a:rPr lang="fi-FI" sz="2400" b="1" kern="0" dirty="0"/>
              <a:t> to </a:t>
            </a:r>
            <a:r>
              <a:rPr lang="fi-FI" sz="2400" b="1" kern="0" dirty="0" err="1"/>
              <a:t>improve</a:t>
            </a:r>
            <a:r>
              <a:rPr lang="fi-FI" sz="2400" b="1" kern="0" dirty="0"/>
              <a:t> </a:t>
            </a:r>
            <a:r>
              <a:rPr lang="fi-FI" sz="2400" b="1" kern="0" dirty="0" err="1"/>
              <a:t>UkrAinian</a:t>
            </a:r>
            <a:r>
              <a:rPr lang="fi-FI" sz="2400" b="1" kern="0" dirty="0"/>
              <a:t> </a:t>
            </a:r>
            <a:r>
              <a:rPr lang="fi-FI" sz="2400" b="1" kern="0" dirty="0" err="1"/>
              <a:t>logistics</a:t>
            </a:r>
            <a:r>
              <a:rPr lang="fi-FI" sz="2400" b="1" kern="0" dirty="0"/>
              <a:t> </a:t>
            </a:r>
            <a:r>
              <a:rPr lang="fi-FI" sz="2400" b="1" kern="0" dirty="0" err="1"/>
              <a:t>till</a:t>
            </a:r>
            <a:r>
              <a:rPr lang="fi-FI" sz="2400" b="1" kern="0" dirty="0"/>
              <a:t> 2030</a:t>
            </a:r>
            <a:br>
              <a:rPr lang="fi-FI" sz="2400" b="1" kern="0" dirty="0"/>
            </a:br>
            <a:endParaRPr lang="fi-FI" sz="2000" b="1" kern="0" dirty="0"/>
          </a:p>
        </p:txBody>
      </p:sp>
      <p:sp>
        <p:nvSpPr>
          <p:cNvPr id="4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5083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31</a:t>
            </a:r>
          </a:p>
        </p:txBody>
      </p:sp>
      <p:pic>
        <p:nvPicPr>
          <p:cNvPr id="49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lide Number Placeholder 1"/>
          <p:cNvSpPr txBox="1">
            <a:spLocks/>
          </p:cNvSpPr>
          <p:nvPr/>
        </p:nvSpPr>
        <p:spPr>
          <a:xfrm>
            <a:off x="-1360170" y="626113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 algn="r"/>
            <a:r>
              <a:rPr lang="fi-FI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311784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884194"/>
              </p:ext>
            </p:extLst>
          </p:nvPr>
        </p:nvGraphicFramePr>
        <p:xfrm>
          <a:off x="338073" y="1147715"/>
          <a:ext cx="8818808" cy="497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877077" y="2576413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/>
              <a:t>Create</a:t>
            </a:r>
            <a:r>
              <a:rPr lang="fi-FI" sz="1400" dirty="0"/>
              <a:t> </a:t>
            </a:r>
            <a:r>
              <a:rPr lang="fi-FI" sz="1400" dirty="0" err="1"/>
              <a:t>customer-oriented</a:t>
            </a:r>
            <a:endParaRPr lang="fi-FI" sz="1400" dirty="0"/>
          </a:p>
          <a:p>
            <a:pPr algn="ctr"/>
            <a:r>
              <a:rPr lang="fi-FI" sz="1400" dirty="0"/>
              <a:t>UZ </a:t>
            </a:r>
            <a:r>
              <a:rPr lang="fi-FI" sz="1400" dirty="0" err="1"/>
              <a:t>offices</a:t>
            </a:r>
            <a:endParaRPr lang="fi-FI" sz="1400" dirty="0"/>
          </a:p>
        </p:txBody>
      </p:sp>
      <p:sp>
        <p:nvSpPr>
          <p:cNvPr id="6" name="Rectangle 5"/>
          <p:cNvSpPr/>
          <p:nvPr/>
        </p:nvSpPr>
        <p:spPr>
          <a:xfrm>
            <a:off x="6867798" y="3274450"/>
            <a:ext cx="1976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/>
              <a:t>Improve</a:t>
            </a:r>
            <a:r>
              <a:rPr lang="fi-FI" sz="1400" dirty="0"/>
              <a:t> cross-</a:t>
            </a:r>
            <a:r>
              <a:rPr lang="fi-FI" sz="1400" dirty="0" err="1"/>
              <a:t>border</a:t>
            </a:r>
            <a:endParaRPr lang="fi-FI" sz="1400" dirty="0"/>
          </a:p>
          <a:p>
            <a:pPr algn="ctr"/>
            <a:r>
              <a:rPr lang="fi-FI" sz="1400" dirty="0"/>
              <a:t>IWW infra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2795" y="1490929"/>
            <a:ext cx="19591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/>
              <a:t>Implement</a:t>
            </a:r>
            <a:r>
              <a:rPr lang="fi-FI" sz="1400" dirty="0"/>
              <a:t> a </a:t>
            </a:r>
            <a:r>
              <a:rPr lang="fi-FI" sz="1400" dirty="0" err="1"/>
              <a:t>security</a:t>
            </a:r>
            <a:endParaRPr lang="fi-FI" sz="1400" dirty="0"/>
          </a:p>
          <a:p>
            <a:pPr algn="ctr"/>
            <a:r>
              <a:rPr lang="fi-FI" sz="1400" dirty="0"/>
              <a:t>and </a:t>
            </a:r>
            <a:r>
              <a:rPr lang="fi-FI" sz="1400" dirty="0" err="1"/>
              <a:t>cargo</a:t>
            </a:r>
            <a:endParaRPr lang="fi-FI" sz="1400" dirty="0"/>
          </a:p>
          <a:p>
            <a:pPr algn="ctr"/>
            <a:r>
              <a:rPr lang="fi-FI" sz="1400" dirty="0" err="1"/>
              <a:t>insurance</a:t>
            </a:r>
            <a:r>
              <a:rPr lang="fi-FI" sz="1400" dirty="0"/>
              <a:t> </a:t>
            </a:r>
            <a:r>
              <a:rPr lang="fi-FI" sz="1400" dirty="0" err="1"/>
              <a:t>system</a:t>
            </a:r>
            <a:endParaRPr lang="fi-FI" sz="1400" dirty="0"/>
          </a:p>
        </p:txBody>
      </p:sp>
      <p:sp>
        <p:nvSpPr>
          <p:cNvPr id="8" name="Rectangle 7"/>
          <p:cNvSpPr/>
          <p:nvPr/>
        </p:nvSpPr>
        <p:spPr>
          <a:xfrm>
            <a:off x="4664227" y="982331"/>
            <a:ext cx="2643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/>
              <a:t>Implement</a:t>
            </a:r>
            <a:r>
              <a:rPr lang="fi-FI" sz="1400" dirty="0"/>
              <a:t> a </a:t>
            </a:r>
            <a:r>
              <a:rPr lang="fi-FI" sz="1400" dirty="0" err="1"/>
              <a:t>competitive</a:t>
            </a:r>
            <a:r>
              <a:rPr lang="fi-FI" sz="1400" dirty="0"/>
              <a:t> and</a:t>
            </a:r>
          </a:p>
          <a:p>
            <a:pPr algn="ctr"/>
            <a:r>
              <a:rPr lang="fi-FI" sz="1400" dirty="0" err="1"/>
              <a:t>clear</a:t>
            </a:r>
            <a:r>
              <a:rPr lang="fi-FI" sz="1400" dirty="0"/>
              <a:t> </a:t>
            </a:r>
            <a:r>
              <a:rPr lang="fi-FI" sz="1400" dirty="0" err="1"/>
              <a:t>tariff-setting</a:t>
            </a:r>
            <a:r>
              <a:rPr lang="fi-FI" sz="1400" dirty="0"/>
              <a:t> </a:t>
            </a:r>
            <a:r>
              <a:rPr lang="fi-FI" sz="1400" dirty="0" err="1"/>
              <a:t>system</a:t>
            </a:r>
            <a:endParaRPr lang="fi-FI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353242" y="3794072"/>
            <a:ext cx="252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dirty="0" err="1"/>
              <a:t>Improve</a:t>
            </a:r>
            <a:r>
              <a:rPr lang="fi-FI" sz="1400" dirty="0"/>
              <a:t> </a:t>
            </a:r>
            <a:r>
              <a:rPr lang="fi-FI" sz="1400" dirty="0" err="1"/>
              <a:t>comprehensive</a:t>
            </a:r>
            <a:endParaRPr lang="fi-FI" sz="1400" dirty="0"/>
          </a:p>
          <a:p>
            <a:pPr algn="ctr"/>
            <a:r>
              <a:rPr lang="fi-FI" sz="1400" dirty="0"/>
              <a:t>IWW management (</a:t>
            </a:r>
            <a:r>
              <a:rPr lang="fi-FI" sz="1400" dirty="0" err="1"/>
              <a:t>Dnieper</a:t>
            </a:r>
            <a:r>
              <a:rPr lang="fi-FI" sz="1400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07002" y="1980630"/>
            <a:ext cx="2688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 err="1"/>
              <a:t>Develop</a:t>
            </a:r>
            <a:r>
              <a:rPr lang="fi-FI" sz="1400" dirty="0"/>
              <a:t> a </a:t>
            </a:r>
            <a:r>
              <a:rPr lang="fi-FI" sz="1400" dirty="0" err="1"/>
              <a:t>risk</a:t>
            </a:r>
            <a:r>
              <a:rPr lang="fi-FI" sz="1400" dirty="0"/>
              <a:t> management </a:t>
            </a:r>
            <a:r>
              <a:rPr lang="fi-FI" sz="1400" dirty="0" err="1"/>
              <a:t>system</a:t>
            </a:r>
            <a:r>
              <a:rPr lang="fi-FI" sz="1400" dirty="0"/>
              <a:t> at </a:t>
            </a:r>
            <a:r>
              <a:rPr lang="fi-FI" sz="1400" dirty="0" err="1"/>
              <a:t>Customs</a:t>
            </a:r>
            <a:r>
              <a:rPr lang="fi-FI" sz="1400" dirty="0"/>
              <a:t> and</a:t>
            </a:r>
          </a:p>
          <a:p>
            <a:pPr algn="ctr"/>
            <a:r>
              <a:rPr lang="fi-FI" sz="1400" dirty="0" err="1"/>
              <a:t>border</a:t>
            </a:r>
            <a:r>
              <a:rPr lang="fi-FI" sz="1400" dirty="0"/>
              <a:t> </a:t>
            </a:r>
            <a:r>
              <a:rPr lang="fi-FI" sz="1400" dirty="0" err="1"/>
              <a:t>agencies</a:t>
            </a:r>
            <a:endParaRPr lang="fi-FI" sz="1400" dirty="0"/>
          </a:p>
        </p:txBody>
      </p:sp>
      <p:sp>
        <p:nvSpPr>
          <p:cNvPr id="11" name="Rectangle 10"/>
          <p:cNvSpPr/>
          <p:nvPr/>
        </p:nvSpPr>
        <p:spPr>
          <a:xfrm>
            <a:off x="5694045" y="4338639"/>
            <a:ext cx="2685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err="1"/>
              <a:t>Expedite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implementation</a:t>
            </a:r>
            <a:endParaRPr lang="fi-FI" sz="1400" dirty="0"/>
          </a:p>
          <a:p>
            <a:r>
              <a:rPr lang="fi-FI" sz="1400" dirty="0"/>
              <a:t>of </a:t>
            </a:r>
            <a:r>
              <a:rPr lang="fi-FI" sz="1400" dirty="0" err="1"/>
              <a:t>the</a:t>
            </a:r>
            <a:r>
              <a:rPr lang="fi-FI" sz="1400" dirty="0"/>
              <a:t> EU-UA AA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1727" y="2357962"/>
            <a:ext cx="2529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200" dirty="0" err="1"/>
              <a:t>Improve</a:t>
            </a:r>
            <a:r>
              <a:rPr lang="fi-FI" sz="1200" dirty="0"/>
              <a:t> </a:t>
            </a:r>
            <a:r>
              <a:rPr lang="fi-FI" sz="1200" dirty="0" err="1"/>
              <a:t>predictability</a:t>
            </a:r>
            <a:r>
              <a:rPr lang="fi-FI" sz="1200" dirty="0"/>
              <a:t> of </a:t>
            </a:r>
            <a:r>
              <a:rPr lang="fi-FI" sz="1200" dirty="0" err="1"/>
              <a:t>Customs</a:t>
            </a:r>
            <a:endParaRPr lang="fi-FI" sz="1200" dirty="0"/>
          </a:p>
          <a:p>
            <a:pPr algn="r"/>
            <a:r>
              <a:rPr lang="fi-FI" sz="1200" dirty="0" err="1"/>
              <a:t>valuation</a:t>
            </a:r>
            <a:r>
              <a:rPr lang="fi-FI" sz="1200" dirty="0"/>
              <a:t> of </a:t>
            </a:r>
            <a:r>
              <a:rPr lang="fi-FI" sz="1200" dirty="0" err="1"/>
              <a:t>imports</a:t>
            </a:r>
            <a:endParaRPr lang="fi-FI" sz="1200" dirty="0"/>
          </a:p>
        </p:txBody>
      </p:sp>
      <p:sp>
        <p:nvSpPr>
          <p:cNvPr id="13" name="Rectangle 12"/>
          <p:cNvSpPr/>
          <p:nvPr/>
        </p:nvSpPr>
        <p:spPr>
          <a:xfrm>
            <a:off x="2140770" y="3410383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200" dirty="0" err="1"/>
              <a:t>Implement</a:t>
            </a:r>
            <a:r>
              <a:rPr lang="fi-FI" sz="1200" dirty="0"/>
              <a:t> </a:t>
            </a:r>
            <a:r>
              <a:rPr lang="fi-FI" sz="1200" dirty="0" err="1"/>
              <a:t>harmonised</a:t>
            </a:r>
            <a:endParaRPr lang="fi-FI" sz="1200" dirty="0"/>
          </a:p>
          <a:p>
            <a:pPr algn="r"/>
            <a:r>
              <a:rPr lang="fi-FI" sz="1200" dirty="0"/>
              <a:t>River </a:t>
            </a:r>
            <a:r>
              <a:rPr lang="fi-FI" sz="1200" dirty="0" err="1"/>
              <a:t>Information</a:t>
            </a:r>
            <a:r>
              <a:rPr lang="fi-FI" sz="1200" dirty="0"/>
              <a:t> Services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57967" y="2923666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200" dirty="0" err="1"/>
              <a:t>Support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set-</a:t>
            </a:r>
            <a:r>
              <a:rPr lang="fi-FI" sz="1200" dirty="0" err="1"/>
              <a:t>up</a:t>
            </a:r>
            <a:r>
              <a:rPr lang="fi-FI" sz="1200" dirty="0"/>
              <a:t> of </a:t>
            </a:r>
            <a:r>
              <a:rPr lang="fi-FI" sz="1200" dirty="0" err="1"/>
              <a:t>needs-based</a:t>
            </a:r>
            <a:endParaRPr lang="fi-FI" sz="1200" dirty="0"/>
          </a:p>
          <a:p>
            <a:pPr algn="r"/>
            <a:r>
              <a:rPr lang="fi-FI" sz="1200" dirty="0" err="1"/>
              <a:t>education</a:t>
            </a:r>
            <a:r>
              <a:rPr lang="fi-FI" sz="1200" dirty="0"/>
              <a:t> &amp; </a:t>
            </a:r>
            <a:r>
              <a:rPr lang="fi-FI" sz="1200" dirty="0" err="1"/>
              <a:t>training</a:t>
            </a:r>
            <a:endParaRPr lang="fi-FI" sz="1200" dirty="0"/>
          </a:p>
        </p:txBody>
      </p:sp>
      <p:sp>
        <p:nvSpPr>
          <p:cNvPr id="15" name="Rectangle 14"/>
          <p:cNvSpPr/>
          <p:nvPr/>
        </p:nvSpPr>
        <p:spPr>
          <a:xfrm>
            <a:off x="1851930" y="390080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200" dirty="0"/>
              <a:t>Invest in </a:t>
            </a:r>
            <a:r>
              <a:rPr lang="fi-FI" sz="1200" dirty="0" err="1"/>
              <a:t>jobs</a:t>
            </a:r>
            <a:r>
              <a:rPr lang="fi-FI" sz="1200" dirty="0"/>
              <a:t> and </a:t>
            </a:r>
            <a:r>
              <a:rPr lang="fi-FI" sz="1200" dirty="0" err="1"/>
              <a:t>qualifications</a:t>
            </a:r>
            <a:endParaRPr lang="fi-FI" sz="1200" dirty="0"/>
          </a:p>
          <a:p>
            <a:pPr algn="r"/>
            <a:r>
              <a:rPr lang="fi-FI" sz="1200" dirty="0"/>
              <a:t>in </a:t>
            </a:r>
            <a:r>
              <a:rPr lang="fi-FI" sz="1200" dirty="0" err="1"/>
              <a:t>the</a:t>
            </a:r>
            <a:r>
              <a:rPr lang="fi-FI" sz="1200" dirty="0"/>
              <a:t> IWW </a:t>
            </a:r>
            <a:r>
              <a:rPr lang="fi-FI" sz="1200" dirty="0" err="1"/>
              <a:t>sector</a:t>
            </a:r>
            <a:endParaRPr lang="fi-FI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74457" y="4868357"/>
            <a:ext cx="186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err="1"/>
              <a:t>Stabilise</a:t>
            </a:r>
            <a:r>
              <a:rPr lang="fi-FI" sz="1200" dirty="0"/>
              <a:t> </a:t>
            </a:r>
            <a:r>
              <a:rPr lang="fi-FI" sz="1200" dirty="0" err="1"/>
              <a:t>GoU</a:t>
            </a:r>
            <a:r>
              <a:rPr lang="fi-FI" sz="1200" dirty="0"/>
              <a:t> </a:t>
            </a:r>
            <a:r>
              <a:rPr lang="fi-FI" sz="1200" dirty="0" err="1"/>
              <a:t>structures</a:t>
            </a:r>
            <a:endParaRPr lang="fi-FI" sz="1200" dirty="0"/>
          </a:p>
          <a:p>
            <a:pPr algn="ctr"/>
            <a:r>
              <a:rPr lang="fi-FI" sz="1200" dirty="0"/>
              <a:t>and </a:t>
            </a:r>
            <a:r>
              <a:rPr lang="fi-FI" sz="1200" dirty="0" err="1"/>
              <a:t>entities</a:t>
            </a:r>
            <a:endParaRPr lang="fi-FI" sz="1200" dirty="0"/>
          </a:p>
        </p:txBody>
      </p:sp>
      <p:sp>
        <p:nvSpPr>
          <p:cNvPr id="17" name="Oval 16"/>
          <p:cNvSpPr/>
          <p:nvPr/>
        </p:nvSpPr>
        <p:spPr>
          <a:xfrm>
            <a:off x="1303096" y="1398853"/>
            <a:ext cx="154547" cy="15454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18" name="Oval 17"/>
          <p:cNvSpPr/>
          <p:nvPr/>
        </p:nvSpPr>
        <p:spPr>
          <a:xfrm>
            <a:off x="1302376" y="1638723"/>
            <a:ext cx="154547" cy="15454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19" name="Oval 18"/>
          <p:cNvSpPr/>
          <p:nvPr/>
        </p:nvSpPr>
        <p:spPr>
          <a:xfrm>
            <a:off x="1300765" y="1878593"/>
            <a:ext cx="154547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320876" y="2600336"/>
            <a:ext cx="484529" cy="120458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31301" y="3148246"/>
            <a:ext cx="416176" cy="79146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93128" y="3652757"/>
            <a:ext cx="454349" cy="47088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07002" y="4123642"/>
            <a:ext cx="450901" cy="1393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828066" y="4677911"/>
            <a:ext cx="7339" cy="1924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74597" y="474488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More multi- and</a:t>
            </a:r>
          </a:p>
          <a:p>
            <a:pPr algn="ctr"/>
            <a:r>
              <a:rPr lang="en-US" sz="1200" dirty="0"/>
              <a:t>bilateral transport</a:t>
            </a:r>
          </a:p>
          <a:p>
            <a:pPr algn="ctr"/>
            <a:r>
              <a:rPr lang="en-US" sz="1200" dirty="0"/>
              <a:t>permits</a:t>
            </a:r>
            <a:endParaRPr lang="fi-FI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3227864" y="4606063"/>
            <a:ext cx="7339" cy="1924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62557" y="4161969"/>
            <a:ext cx="1838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200" dirty="0"/>
              <a:t> </a:t>
            </a:r>
            <a:r>
              <a:rPr lang="fi-FI" sz="1200" dirty="0" err="1"/>
              <a:t>Improved</a:t>
            </a:r>
            <a:r>
              <a:rPr lang="fi-FI" sz="1200" dirty="0"/>
              <a:t> </a:t>
            </a:r>
            <a:r>
              <a:rPr lang="fi-FI" sz="1200" dirty="0" err="1"/>
              <a:t>competence</a:t>
            </a:r>
            <a:endParaRPr lang="fi-FI" sz="1200" dirty="0"/>
          </a:p>
          <a:p>
            <a:pPr algn="r"/>
            <a:r>
              <a:rPr lang="fi-FI" sz="1200" dirty="0"/>
              <a:t>of </a:t>
            </a:r>
            <a:r>
              <a:rPr lang="fi-FI" sz="1200" dirty="0" err="1"/>
              <a:t>civil</a:t>
            </a:r>
            <a:r>
              <a:rPr lang="fi-FI" sz="1200" dirty="0"/>
              <a:t> </a:t>
            </a:r>
            <a:r>
              <a:rPr lang="fi-FI" sz="1200" dirty="0" err="1"/>
              <a:t>servants</a:t>
            </a:r>
            <a:endParaRPr lang="fi-FI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653370" y="4461711"/>
            <a:ext cx="505096" cy="554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60495" y="1254711"/>
            <a:ext cx="1295547" cy="866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50"/>
              </a:spcAft>
            </a:pPr>
            <a:r>
              <a:rPr lang="fi-FI" sz="1400" dirty="0"/>
              <a:t>Long </a:t>
            </a:r>
            <a:r>
              <a:rPr lang="fi-FI" sz="1400" dirty="0" err="1"/>
              <a:t>term</a:t>
            </a:r>
            <a:endParaRPr lang="fi-FI" sz="1400" dirty="0"/>
          </a:p>
          <a:p>
            <a:pPr>
              <a:spcAft>
                <a:spcPts val="450"/>
              </a:spcAft>
            </a:pPr>
            <a:r>
              <a:rPr lang="fi-FI" sz="1400" dirty="0"/>
              <a:t>Medium </a:t>
            </a:r>
            <a:r>
              <a:rPr lang="fi-FI" sz="1400" dirty="0" err="1"/>
              <a:t>term</a:t>
            </a:r>
            <a:endParaRPr lang="fi-FI" sz="1400" dirty="0"/>
          </a:p>
          <a:p>
            <a:pPr>
              <a:spcAft>
                <a:spcPts val="450"/>
              </a:spcAft>
            </a:pPr>
            <a:r>
              <a:rPr lang="fi-FI" sz="1400" dirty="0"/>
              <a:t>Short </a:t>
            </a:r>
            <a:r>
              <a:rPr lang="fi-FI" sz="1400" dirty="0" err="1"/>
              <a:t>term</a:t>
            </a:r>
            <a:endParaRPr lang="fi-FI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87512" y="949246"/>
            <a:ext cx="201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u="sng" dirty="0" err="1"/>
              <a:t>Anticipated</a:t>
            </a:r>
            <a:r>
              <a:rPr lang="fi-FI" u="sng" dirty="0"/>
              <a:t> </a:t>
            </a:r>
            <a:r>
              <a:rPr lang="fi-FI" u="sng" dirty="0" err="1"/>
              <a:t>impact</a:t>
            </a:r>
            <a:endParaRPr lang="fi-FI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753013" y="5848905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Estimated</a:t>
            </a:r>
            <a:r>
              <a:rPr lang="fi-FI" sz="1800" dirty="0"/>
              <a:t> </a:t>
            </a:r>
            <a:r>
              <a:rPr lang="fi-FI" sz="1800" dirty="0" err="1"/>
              <a:t>expenditure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year</a:t>
            </a:r>
            <a:r>
              <a:rPr lang="fi-FI" sz="1800" dirty="0"/>
              <a:t> 2030 in </a:t>
            </a:r>
            <a:r>
              <a:rPr lang="fi-FI" sz="1800" dirty="0" err="1"/>
              <a:t>million</a:t>
            </a:r>
            <a:r>
              <a:rPr lang="fi-FI" sz="1800" dirty="0"/>
              <a:t> euro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2458896" y="3159320"/>
            <a:ext cx="52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Estimated</a:t>
            </a:r>
            <a:r>
              <a:rPr lang="fi-FI" sz="1800" dirty="0"/>
              <a:t> </a:t>
            </a:r>
            <a:r>
              <a:rPr lang="fi-FI" sz="1800" dirty="0" err="1"/>
              <a:t>beneft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year</a:t>
            </a:r>
            <a:r>
              <a:rPr lang="fi-FI" sz="1800" dirty="0"/>
              <a:t> 2030 in </a:t>
            </a:r>
            <a:r>
              <a:rPr lang="fi-FI" sz="1800" dirty="0" err="1"/>
              <a:t>million</a:t>
            </a:r>
            <a:r>
              <a:rPr lang="fi-FI" sz="1800" dirty="0"/>
              <a:t> euro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26123" y="15787"/>
            <a:ext cx="8913219" cy="8878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i-FI" sz="2400" b="1" kern="0" dirty="0" err="1"/>
              <a:t>suggested</a:t>
            </a:r>
            <a:r>
              <a:rPr lang="fi-FI" sz="2400" b="1" kern="0" dirty="0"/>
              <a:t> </a:t>
            </a:r>
            <a:r>
              <a:rPr lang="fi-FI" sz="2400" b="1" kern="0" dirty="0" err="1"/>
              <a:t>actions</a:t>
            </a:r>
            <a:r>
              <a:rPr lang="fi-FI" sz="2400" b="1" kern="0" dirty="0"/>
              <a:t> in </a:t>
            </a:r>
            <a:r>
              <a:rPr lang="fi-FI" sz="2400" b="1" kern="0" dirty="0" err="1"/>
              <a:t>the</a:t>
            </a:r>
            <a:r>
              <a:rPr lang="fi-FI" sz="2400" b="1" kern="0" dirty="0"/>
              <a:t> EUR 2 to 9 </a:t>
            </a:r>
            <a:r>
              <a:rPr lang="fi-FI" sz="2400" b="1" kern="0" dirty="0" err="1"/>
              <a:t>million</a:t>
            </a:r>
            <a:r>
              <a:rPr lang="fi-FI" sz="2400" b="1" kern="0" dirty="0"/>
              <a:t> </a:t>
            </a:r>
            <a:r>
              <a:rPr lang="fi-FI" sz="2400" b="1" kern="0" dirty="0" err="1"/>
              <a:t>range</a:t>
            </a:r>
            <a:r>
              <a:rPr lang="fi-FI" sz="2400" b="1" kern="0" dirty="0"/>
              <a:t> to </a:t>
            </a:r>
            <a:r>
              <a:rPr lang="fi-FI" sz="2400" b="1" kern="0" dirty="0" err="1"/>
              <a:t>improve</a:t>
            </a:r>
            <a:r>
              <a:rPr lang="fi-FI" sz="2400" b="1" kern="0" dirty="0"/>
              <a:t> </a:t>
            </a:r>
            <a:r>
              <a:rPr lang="fi-FI" sz="2400" b="1" kern="0" dirty="0" err="1"/>
              <a:t>UkrAinian</a:t>
            </a:r>
            <a:r>
              <a:rPr lang="fi-FI" sz="2400" b="1" kern="0" dirty="0"/>
              <a:t> </a:t>
            </a:r>
            <a:r>
              <a:rPr lang="fi-FI" sz="2400" b="1" kern="0" dirty="0" err="1"/>
              <a:t>logistics</a:t>
            </a:r>
            <a:r>
              <a:rPr lang="fi-FI" sz="2400" b="1" kern="0" dirty="0"/>
              <a:t> </a:t>
            </a:r>
            <a:r>
              <a:rPr lang="fi-FI" sz="2400" b="1" kern="0" dirty="0" err="1"/>
              <a:t>till</a:t>
            </a:r>
            <a:r>
              <a:rPr lang="fi-FI" sz="2400" b="1" kern="0" dirty="0"/>
              <a:t> 2030</a:t>
            </a:r>
            <a:br>
              <a:rPr lang="fi-FI" sz="2400" b="1" kern="0" dirty="0"/>
            </a:br>
            <a:endParaRPr lang="fi-FI" sz="2000" b="1" kern="0" dirty="0"/>
          </a:p>
        </p:txBody>
      </p:sp>
      <p:pic>
        <p:nvPicPr>
          <p:cNvPr id="38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947551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214130"/>
              </p:ext>
            </p:extLst>
          </p:nvPr>
        </p:nvGraphicFramePr>
        <p:xfrm>
          <a:off x="379828" y="1366394"/>
          <a:ext cx="8546123" cy="444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207905" y="1676190"/>
            <a:ext cx="154547" cy="15454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5" name="TextBox 4"/>
          <p:cNvSpPr txBox="1"/>
          <p:nvPr/>
        </p:nvSpPr>
        <p:spPr>
          <a:xfrm>
            <a:off x="1441872" y="1543919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50"/>
              </a:spcAft>
            </a:pPr>
            <a:r>
              <a:rPr lang="fi-FI" dirty="0"/>
              <a:t>Long </a:t>
            </a:r>
            <a:r>
              <a:rPr lang="fi-FI" dirty="0" err="1"/>
              <a:t>term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1815302" y="5860715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Estimated</a:t>
            </a:r>
            <a:r>
              <a:rPr lang="fi-FI" sz="1800" dirty="0"/>
              <a:t> </a:t>
            </a:r>
            <a:r>
              <a:rPr lang="fi-FI" sz="1800" dirty="0" err="1"/>
              <a:t>expenditure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year</a:t>
            </a:r>
            <a:r>
              <a:rPr lang="fi-FI" sz="1800" dirty="0"/>
              <a:t> 2030 in </a:t>
            </a:r>
            <a:r>
              <a:rPr lang="fi-FI" sz="1800" dirty="0" err="1"/>
              <a:t>million</a:t>
            </a:r>
            <a:r>
              <a:rPr lang="fi-FI" sz="1800" dirty="0"/>
              <a:t> euro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458895" y="3236270"/>
            <a:ext cx="52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Estimated</a:t>
            </a:r>
            <a:r>
              <a:rPr lang="fi-FI" sz="1800" dirty="0"/>
              <a:t> </a:t>
            </a:r>
            <a:r>
              <a:rPr lang="fi-FI" sz="1800" dirty="0" err="1"/>
              <a:t>beneft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year</a:t>
            </a:r>
            <a:r>
              <a:rPr lang="fi-FI" sz="1800" dirty="0"/>
              <a:t> 2030 in </a:t>
            </a:r>
            <a:r>
              <a:rPr lang="fi-FI" sz="1800" dirty="0" err="1"/>
              <a:t>million</a:t>
            </a:r>
            <a:r>
              <a:rPr lang="fi-FI" sz="1800" dirty="0"/>
              <a:t> euro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4826" y="3344481"/>
            <a:ext cx="2600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dirty="0" err="1"/>
              <a:t>Implement</a:t>
            </a:r>
            <a:r>
              <a:rPr lang="fi-FI" dirty="0"/>
              <a:t> an </a:t>
            </a:r>
            <a:r>
              <a:rPr lang="fi-FI" dirty="0" err="1"/>
              <a:t>effective</a:t>
            </a:r>
            <a:endParaRPr lang="fi-FI" dirty="0"/>
          </a:p>
          <a:p>
            <a:pPr algn="r"/>
            <a:r>
              <a:rPr lang="fi-FI" dirty="0" err="1"/>
              <a:t>cargo</a:t>
            </a:r>
            <a:r>
              <a:rPr lang="fi-FI" dirty="0"/>
              <a:t> </a:t>
            </a:r>
            <a:r>
              <a:rPr lang="fi-FI" dirty="0" err="1"/>
              <a:t>monitoring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7215" y="1896570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Improve</a:t>
            </a:r>
            <a:r>
              <a:rPr lang="fi-FI" dirty="0"/>
              <a:t> </a:t>
            </a:r>
            <a:r>
              <a:rPr lang="fi-FI" dirty="0" err="1"/>
              <a:t>delivery</a:t>
            </a:r>
            <a:r>
              <a:rPr lang="fi-FI" dirty="0"/>
              <a:t> </a:t>
            </a:r>
            <a:r>
              <a:rPr lang="fi-FI" dirty="0" err="1"/>
              <a:t>time</a:t>
            </a:r>
            <a:endParaRPr lang="fi-FI" dirty="0"/>
          </a:p>
          <a:p>
            <a:r>
              <a:rPr lang="fi-FI" dirty="0"/>
              <a:t>and </a:t>
            </a:r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predictability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3279333" y="1391009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Increased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of </a:t>
            </a:r>
            <a:r>
              <a:rPr lang="fi-FI" dirty="0" err="1"/>
              <a:t>advanced</a:t>
            </a:r>
            <a:r>
              <a:rPr lang="fi-FI" dirty="0"/>
              <a:t> IT</a:t>
            </a:r>
          </a:p>
          <a:p>
            <a:r>
              <a:rPr lang="fi-FI" dirty="0" err="1"/>
              <a:t>systems</a:t>
            </a:r>
            <a:r>
              <a:rPr lang="fi-FI" dirty="0"/>
              <a:t> in </a:t>
            </a:r>
            <a:r>
              <a:rPr lang="fi-FI" dirty="0" err="1"/>
              <a:t>logistics</a:t>
            </a:r>
            <a:r>
              <a:rPr lang="fi-FI" dirty="0"/>
              <a:t> provision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7865" y="23770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i-FI" dirty="0" err="1"/>
              <a:t>Develop</a:t>
            </a:r>
            <a:r>
              <a:rPr lang="fi-FI" dirty="0"/>
              <a:t> </a:t>
            </a:r>
            <a:r>
              <a:rPr lang="fi-FI" dirty="0" err="1"/>
              <a:t>comprehensive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for </a:t>
            </a:r>
            <a:r>
              <a:rPr lang="fi-FI" dirty="0" err="1"/>
              <a:t>shippers</a:t>
            </a:r>
            <a:r>
              <a:rPr lang="fi-FI" dirty="0"/>
              <a:t> to </a:t>
            </a:r>
            <a:r>
              <a:rPr lang="fi-FI" dirty="0" err="1"/>
              <a:t>cover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entire</a:t>
            </a:r>
            <a:r>
              <a:rPr lang="fi-FI" dirty="0"/>
              <a:t> </a:t>
            </a:r>
            <a:r>
              <a:rPr lang="fi-FI" dirty="0" err="1"/>
              <a:t>supply</a:t>
            </a:r>
            <a:r>
              <a:rPr lang="fi-FI" dirty="0"/>
              <a:t> </a:t>
            </a:r>
            <a:r>
              <a:rPr lang="fi-FI" dirty="0" err="1"/>
              <a:t>chain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UA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5963" y="3294943"/>
            <a:ext cx="392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Improve</a:t>
            </a:r>
            <a:r>
              <a:rPr lang="fi-FI" dirty="0"/>
              <a:t> 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 </a:t>
            </a:r>
          </a:p>
          <a:p>
            <a:r>
              <a:rPr lang="fi-FI" dirty="0"/>
              <a:t>&amp; design (3PL &amp; 4PL)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66889" y="42758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dirty="0" err="1"/>
              <a:t>Strengthen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participation</a:t>
            </a:r>
            <a:r>
              <a:rPr lang="fi-FI" dirty="0"/>
              <a:t> of </a:t>
            </a:r>
            <a:r>
              <a:rPr lang="fi-FI" dirty="0" err="1"/>
              <a:t>the</a:t>
            </a:r>
            <a:endParaRPr lang="fi-FI" dirty="0"/>
          </a:p>
          <a:p>
            <a:pPr algn="ctr"/>
            <a:r>
              <a:rPr lang="fi-FI" dirty="0"/>
              <a:t>State </a:t>
            </a:r>
            <a:r>
              <a:rPr lang="fi-FI" dirty="0" err="1"/>
              <a:t>Statistics</a:t>
            </a:r>
            <a:r>
              <a:rPr lang="fi-FI" dirty="0"/>
              <a:t> Service </a:t>
            </a:r>
          </a:p>
          <a:p>
            <a:pPr algn="ctr"/>
            <a:r>
              <a:rPr lang="fi-FI" dirty="0"/>
              <a:t>in data management and </a:t>
            </a:r>
            <a:r>
              <a:rPr lang="fi-FI" dirty="0" err="1"/>
              <a:t>dissemination</a:t>
            </a:r>
            <a:endParaRPr lang="fi-FI" dirty="0"/>
          </a:p>
        </p:txBody>
      </p:sp>
      <p:sp>
        <p:nvSpPr>
          <p:cNvPr id="15" name="TextBox 14"/>
          <p:cNvSpPr txBox="1"/>
          <p:nvPr/>
        </p:nvSpPr>
        <p:spPr>
          <a:xfrm>
            <a:off x="955223" y="1171088"/>
            <a:ext cx="201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u="sng" dirty="0" err="1"/>
              <a:t>Anticipated</a:t>
            </a:r>
            <a:r>
              <a:rPr lang="fi-FI" u="sng" dirty="0"/>
              <a:t> </a:t>
            </a:r>
            <a:r>
              <a:rPr lang="fi-FI" u="sng" dirty="0" err="1"/>
              <a:t>impact</a:t>
            </a:r>
            <a:endParaRPr lang="fi-FI" u="sng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6123" y="15787"/>
            <a:ext cx="8913219" cy="8878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i-FI" sz="2400" b="1" kern="0" dirty="0" err="1"/>
              <a:t>suggested</a:t>
            </a:r>
            <a:r>
              <a:rPr lang="fi-FI" sz="2400" b="1" kern="0" dirty="0"/>
              <a:t> </a:t>
            </a:r>
            <a:r>
              <a:rPr lang="fi-FI" sz="2400" b="1" kern="0" dirty="0" err="1"/>
              <a:t>actions</a:t>
            </a:r>
            <a:r>
              <a:rPr lang="fi-FI" sz="2400" b="1" kern="0" dirty="0"/>
              <a:t> in </a:t>
            </a:r>
            <a:r>
              <a:rPr lang="fi-FI" sz="2400" b="1" kern="0" dirty="0" err="1"/>
              <a:t>the</a:t>
            </a:r>
            <a:r>
              <a:rPr lang="fi-FI" sz="2400" b="1" kern="0" dirty="0"/>
              <a:t> EUR 10 to 15 </a:t>
            </a:r>
            <a:r>
              <a:rPr lang="fi-FI" sz="2400" b="1" kern="0" dirty="0" err="1"/>
              <a:t>million</a:t>
            </a:r>
            <a:r>
              <a:rPr lang="fi-FI" sz="2400" b="1" kern="0" dirty="0"/>
              <a:t> </a:t>
            </a:r>
            <a:r>
              <a:rPr lang="fi-FI" sz="2400" b="1" kern="0" dirty="0" err="1"/>
              <a:t>range</a:t>
            </a:r>
            <a:r>
              <a:rPr lang="fi-FI" sz="2400" b="1" kern="0" dirty="0"/>
              <a:t> to </a:t>
            </a:r>
            <a:r>
              <a:rPr lang="fi-FI" sz="2400" b="1" kern="0" dirty="0" err="1"/>
              <a:t>improve</a:t>
            </a:r>
            <a:r>
              <a:rPr lang="fi-FI" sz="2400" b="1" kern="0" dirty="0"/>
              <a:t> </a:t>
            </a:r>
            <a:r>
              <a:rPr lang="fi-FI" sz="2400" b="1" kern="0" dirty="0" err="1"/>
              <a:t>UkrAinian</a:t>
            </a:r>
            <a:r>
              <a:rPr lang="fi-FI" sz="2400" b="1" kern="0" dirty="0"/>
              <a:t> </a:t>
            </a:r>
            <a:r>
              <a:rPr lang="fi-FI" sz="2400" b="1" kern="0" dirty="0" err="1"/>
              <a:t>logistics</a:t>
            </a:r>
            <a:r>
              <a:rPr lang="fi-FI" sz="2400" b="1" kern="0" dirty="0"/>
              <a:t> </a:t>
            </a:r>
            <a:r>
              <a:rPr lang="fi-FI" sz="2400" b="1" kern="0" dirty="0" err="1"/>
              <a:t>till</a:t>
            </a:r>
            <a:r>
              <a:rPr lang="fi-FI" sz="2400" b="1" kern="0" dirty="0"/>
              <a:t> 2030</a:t>
            </a:r>
            <a:br>
              <a:rPr lang="fi-FI" sz="2400" b="1" kern="0" dirty="0"/>
            </a:br>
            <a:endParaRPr lang="fi-FI" sz="2000" b="1" kern="0" dirty="0"/>
          </a:p>
        </p:txBody>
      </p:sp>
      <p:pic>
        <p:nvPicPr>
          <p:cNvPr id="1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279914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811144"/>
              </p:ext>
            </p:extLst>
          </p:nvPr>
        </p:nvGraphicFramePr>
        <p:xfrm>
          <a:off x="283041" y="1346763"/>
          <a:ext cx="8860959" cy="459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6334" y="5897095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Estimated</a:t>
            </a:r>
            <a:r>
              <a:rPr lang="fi-FI" sz="1800" dirty="0"/>
              <a:t> </a:t>
            </a:r>
            <a:r>
              <a:rPr lang="fi-FI" sz="1800" dirty="0" err="1"/>
              <a:t>expenditure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year</a:t>
            </a:r>
            <a:r>
              <a:rPr lang="fi-FI" sz="1800" dirty="0"/>
              <a:t> 2030 in </a:t>
            </a:r>
            <a:r>
              <a:rPr lang="fi-FI" sz="1800" dirty="0" err="1"/>
              <a:t>million</a:t>
            </a:r>
            <a:r>
              <a:rPr lang="fi-FI" sz="1800" dirty="0"/>
              <a:t> euro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458896" y="3251260"/>
            <a:ext cx="52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Estimated</a:t>
            </a:r>
            <a:r>
              <a:rPr lang="fi-FI" sz="1800" dirty="0"/>
              <a:t> </a:t>
            </a:r>
            <a:r>
              <a:rPr lang="fi-FI" sz="1800" dirty="0" err="1"/>
              <a:t>beneft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year</a:t>
            </a:r>
            <a:r>
              <a:rPr lang="fi-FI" sz="1800" dirty="0"/>
              <a:t> 2030 in </a:t>
            </a:r>
            <a:r>
              <a:rPr lang="fi-FI" sz="1800" dirty="0" err="1"/>
              <a:t>million</a:t>
            </a:r>
            <a:r>
              <a:rPr lang="fi-FI" sz="1800" dirty="0"/>
              <a:t> euro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5194" y="909220"/>
            <a:ext cx="26788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 err="1"/>
              <a:t>Provide</a:t>
            </a:r>
            <a:r>
              <a:rPr lang="fi-FI" sz="1400" dirty="0"/>
              <a:t> </a:t>
            </a:r>
            <a:r>
              <a:rPr lang="fi-FI" sz="1400" dirty="0" err="1"/>
              <a:t>multimodal</a:t>
            </a:r>
            <a:r>
              <a:rPr lang="fi-FI" sz="1400" dirty="0"/>
              <a:t> IWT, </a:t>
            </a:r>
            <a:r>
              <a:rPr lang="fi-FI" sz="1400" dirty="0" err="1"/>
              <a:t>maritime</a:t>
            </a:r>
            <a:r>
              <a:rPr lang="fi-FI" sz="1400" dirty="0"/>
              <a:t>, </a:t>
            </a:r>
            <a:r>
              <a:rPr lang="fi-FI" sz="1400" dirty="0" err="1"/>
              <a:t>road</a:t>
            </a:r>
            <a:r>
              <a:rPr lang="fi-FI" sz="1400" dirty="0"/>
              <a:t>, </a:t>
            </a:r>
            <a:r>
              <a:rPr lang="fi-FI" sz="1400" dirty="0" err="1"/>
              <a:t>rail</a:t>
            </a:r>
            <a:r>
              <a:rPr lang="fi-FI" sz="1400" dirty="0"/>
              <a:t> and air transport </a:t>
            </a:r>
            <a:r>
              <a:rPr lang="fi-FI" sz="1400" dirty="0" err="1"/>
              <a:t>services</a:t>
            </a:r>
            <a:endParaRPr lang="fi-FI" sz="1400" dirty="0"/>
          </a:p>
        </p:txBody>
      </p:sp>
      <p:sp>
        <p:nvSpPr>
          <p:cNvPr id="8" name="Rectangle 7"/>
          <p:cNvSpPr/>
          <p:nvPr/>
        </p:nvSpPr>
        <p:spPr>
          <a:xfrm>
            <a:off x="7158364" y="2454162"/>
            <a:ext cx="2794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 err="1"/>
              <a:t>Reliable</a:t>
            </a:r>
            <a:r>
              <a:rPr lang="fi-FI" sz="1400" dirty="0"/>
              <a:t> and</a:t>
            </a:r>
          </a:p>
          <a:p>
            <a:pPr algn="ctr"/>
            <a:r>
              <a:rPr lang="fi-FI" sz="1400" dirty="0" err="1"/>
              <a:t>affordable</a:t>
            </a:r>
            <a:endParaRPr lang="fi-FI" sz="1400" dirty="0"/>
          </a:p>
          <a:p>
            <a:pPr algn="ctr"/>
            <a:r>
              <a:rPr lang="fi-FI" sz="1400" dirty="0"/>
              <a:t>Black </a:t>
            </a:r>
            <a:r>
              <a:rPr lang="fi-FI" sz="1400" dirty="0" err="1"/>
              <a:t>Sea</a:t>
            </a:r>
            <a:endParaRPr lang="fi-FI" sz="1400" dirty="0"/>
          </a:p>
          <a:p>
            <a:pPr algn="ctr"/>
            <a:r>
              <a:rPr lang="fi-FI" sz="1400" dirty="0" err="1"/>
              <a:t>container</a:t>
            </a:r>
            <a:r>
              <a:rPr lang="fi-FI" sz="1400" dirty="0"/>
              <a:t> and</a:t>
            </a:r>
          </a:p>
          <a:p>
            <a:pPr algn="ctr"/>
            <a:r>
              <a:rPr lang="fi-FI" sz="1400" dirty="0" err="1"/>
              <a:t>RoRo</a:t>
            </a:r>
            <a:r>
              <a:rPr lang="fi-FI" sz="1400" dirty="0"/>
              <a:t> </a:t>
            </a:r>
            <a:r>
              <a:rPr lang="fi-FI" sz="1400" dirty="0" err="1"/>
              <a:t>shipping</a:t>
            </a:r>
            <a:endParaRPr lang="fi-FI" sz="1400" dirty="0"/>
          </a:p>
        </p:txBody>
      </p:sp>
      <p:sp>
        <p:nvSpPr>
          <p:cNvPr id="9" name="Rectangle 8"/>
          <p:cNvSpPr/>
          <p:nvPr/>
        </p:nvSpPr>
        <p:spPr>
          <a:xfrm>
            <a:off x="7631303" y="3895051"/>
            <a:ext cx="15199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/>
              <a:t>Develop</a:t>
            </a:r>
            <a:r>
              <a:rPr lang="fi-FI" sz="1400" dirty="0"/>
              <a:t> an</a:t>
            </a:r>
          </a:p>
          <a:p>
            <a:pPr algn="ctr"/>
            <a:r>
              <a:rPr lang="fi-FI" sz="1400" dirty="0" err="1"/>
              <a:t>intermodal</a:t>
            </a:r>
            <a:endParaRPr lang="fi-FI" sz="1400" dirty="0"/>
          </a:p>
          <a:p>
            <a:pPr algn="ctr"/>
            <a:r>
              <a:rPr lang="fi-FI" sz="1400" dirty="0" err="1"/>
              <a:t>Logistics</a:t>
            </a:r>
            <a:r>
              <a:rPr lang="fi-FI" sz="1400" dirty="0"/>
              <a:t> Center</a:t>
            </a:r>
          </a:p>
          <a:p>
            <a:pPr algn="ctr"/>
            <a:r>
              <a:rPr lang="fi-FI" sz="1400" dirty="0"/>
              <a:t>in Western UA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3270" y="3367234"/>
            <a:ext cx="16954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/>
              <a:t>Improve</a:t>
            </a:r>
            <a:r>
              <a:rPr lang="fi-FI" sz="1400" dirty="0"/>
              <a:t> transport</a:t>
            </a:r>
          </a:p>
          <a:p>
            <a:pPr algn="ctr"/>
            <a:r>
              <a:rPr lang="fi-FI" sz="1400" dirty="0" err="1"/>
              <a:t>safety</a:t>
            </a:r>
            <a:r>
              <a:rPr lang="fi-FI" sz="1400" dirty="0"/>
              <a:t> </a:t>
            </a:r>
            <a:r>
              <a:rPr lang="fi-FI" sz="1400" dirty="0" err="1"/>
              <a:t>inspections</a:t>
            </a:r>
            <a:endParaRPr lang="fi-FI" sz="1400" dirty="0"/>
          </a:p>
          <a:p>
            <a:pPr algn="ctr"/>
            <a:r>
              <a:rPr lang="fi-FI" sz="1400" dirty="0"/>
              <a:t>in </a:t>
            </a:r>
            <a:r>
              <a:rPr lang="fi-FI" sz="1400" dirty="0" err="1"/>
              <a:t>all</a:t>
            </a:r>
            <a:r>
              <a:rPr lang="fi-FI" sz="1400" dirty="0"/>
              <a:t> </a:t>
            </a:r>
            <a:r>
              <a:rPr lang="fi-FI" sz="1400" dirty="0" err="1"/>
              <a:t>mode</a:t>
            </a:r>
            <a:endParaRPr lang="fi-FI" sz="1400" dirty="0"/>
          </a:p>
        </p:txBody>
      </p:sp>
      <p:sp>
        <p:nvSpPr>
          <p:cNvPr id="11" name="Rectangle 10"/>
          <p:cNvSpPr/>
          <p:nvPr/>
        </p:nvSpPr>
        <p:spPr>
          <a:xfrm>
            <a:off x="5294364" y="1776035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/>
              <a:t>Full </a:t>
            </a:r>
            <a:r>
              <a:rPr lang="fi-FI" sz="1400" dirty="0" err="1"/>
              <a:t>integration</a:t>
            </a:r>
            <a:r>
              <a:rPr lang="fi-FI" sz="1400" dirty="0"/>
              <a:t> of</a:t>
            </a:r>
          </a:p>
          <a:p>
            <a:pPr algn="ctr"/>
            <a:r>
              <a:rPr lang="fi-FI" sz="1400" dirty="0" err="1"/>
              <a:t>Customs</a:t>
            </a:r>
            <a:r>
              <a:rPr lang="fi-FI" sz="1400" dirty="0"/>
              <a:t> Single </a:t>
            </a:r>
            <a:r>
              <a:rPr lang="fi-FI" sz="1400" dirty="0" err="1"/>
              <a:t>Window</a:t>
            </a:r>
            <a:r>
              <a:rPr lang="fi-FI" sz="14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7737" y="2133742"/>
            <a:ext cx="1829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/>
              <a:t>Develop</a:t>
            </a:r>
            <a:r>
              <a:rPr lang="fi-FI" sz="1400" dirty="0"/>
              <a:t> </a:t>
            </a:r>
            <a:r>
              <a:rPr lang="fi-FI" sz="1400" dirty="0" err="1"/>
              <a:t>intermodal</a:t>
            </a:r>
            <a:endParaRPr lang="fi-FI" sz="1400" dirty="0"/>
          </a:p>
          <a:p>
            <a:pPr algn="ctr"/>
            <a:r>
              <a:rPr lang="fi-FI" sz="1400" dirty="0" err="1"/>
              <a:t>container</a:t>
            </a:r>
            <a:r>
              <a:rPr lang="fi-FI" sz="1400" dirty="0"/>
              <a:t> </a:t>
            </a:r>
            <a:r>
              <a:rPr lang="fi-FI" sz="1400" dirty="0" err="1"/>
              <a:t>services</a:t>
            </a:r>
            <a:endParaRPr lang="fi-FI" sz="1400" dirty="0"/>
          </a:p>
        </p:txBody>
      </p:sp>
      <p:sp>
        <p:nvSpPr>
          <p:cNvPr id="13" name="Rectangle 12"/>
          <p:cNvSpPr/>
          <p:nvPr/>
        </p:nvSpPr>
        <p:spPr>
          <a:xfrm>
            <a:off x="4654654" y="4153708"/>
            <a:ext cx="2992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 err="1"/>
              <a:t>Specialized</a:t>
            </a:r>
            <a:r>
              <a:rPr lang="fi-FI" sz="1400" dirty="0"/>
              <a:t> heavy, </a:t>
            </a:r>
            <a:r>
              <a:rPr lang="fi-FI" sz="1400" dirty="0" err="1"/>
              <a:t>oversized</a:t>
            </a:r>
            <a:r>
              <a:rPr lang="fi-FI" sz="1400" dirty="0"/>
              <a:t> and </a:t>
            </a:r>
            <a:r>
              <a:rPr lang="fi-FI" sz="1400" dirty="0" err="1"/>
              <a:t>dangerous</a:t>
            </a:r>
            <a:r>
              <a:rPr lang="fi-FI" sz="1400" dirty="0"/>
              <a:t> </a:t>
            </a:r>
            <a:r>
              <a:rPr lang="fi-FI" sz="1400" dirty="0" err="1"/>
              <a:t>goods</a:t>
            </a:r>
            <a:r>
              <a:rPr lang="fi-FI" sz="1400" dirty="0"/>
              <a:t> </a:t>
            </a:r>
            <a:r>
              <a:rPr lang="fi-FI" sz="1400" dirty="0" err="1"/>
              <a:t>terminals</a:t>
            </a:r>
            <a:r>
              <a:rPr lang="fi-FI" sz="14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37492" y="4871231"/>
            <a:ext cx="2859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 err="1"/>
              <a:t>Improved</a:t>
            </a:r>
            <a:r>
              <a:rPr lang="fi-FI" sz="1400" dirty="0"/>
              <a:t> </a:t>
            </a:r>
            <a:r>
              <a:rPr lang="fi-FI" sz="1400" dirty="0" err="1"/>
              <a:t>capacity</a:t>
            </a:r>
            <a:r>
              <a:rPr lang="fi-FI" sz="1400" dirty="0"/>
              <a:t> to </a:t>
            </a:r>
            <a:r>
              <a:rPr lang="fi-FI" sz="1400" dirty="0" err="1"/>
              <a:t>inspect</a:t>
            </a:r>
            <a:endParaRPr lang="fi-FI" sz="1400" dirty="0"/>
          </a:p>
          <a:p>
            <a:pPr algn="ctr"/>
            <a:r>
              <a:rPr lang="fi-FI" sz="1400" dirty="0"/>
              <a:t>transport of Dangerous </a:t>
            </a:r>
            <a:r>
              <a:rPr lang="fi-FI" sz="1400" dirty="0" err="1"/>
              <a:t>Goods</a:t>
            </a:r>
            <a:endParaRPr lang="fi-FI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38004" y="2591015"/>
            <a:ext cx="193122" cy="38603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133767" y="1340893"/>
            <a:ext cx="154547" cy="15454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/>
          <p:cNvSpPr/>
          <p:nvPr/>
        </p:nvSpPr>
        <p:spPr>
          <a:xfrm>
            <a:off x="1122496" y="1580763"/>
            <a:ext cx="154547" cy="15454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1352744" y="1194120"/>
            <a:ext cx="1460656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50"/>
              </a:spcAft>
            </a:pPr>
            <a:r>
              <a:rPr lang="fi-FI" dirty="0"/>
              <a:t>Long </a:t>
            </a:r>
            <a:r>
              <a:rPr lang="fi-FI" dirty="0" err="1"/>
              <a:t>term</a:t>
            </a:r>
            <a:endParaRPr lang="fi-FI" dirty="0"/>
          </a:p>
          <a:p>
            <a:pPr>
              <a:spcAft>
                <a:spcPts val="450"/>
              </a:spcAft>
            </a:pPr>
            <a:r>
              <a:rPr lang="fi-FI" dirty="0"/>
              <a:t>Medium </a:t>
            </a:r>
            <a:r>
              <a:rPr lang="fi-FI" dirty="0" err="1"/>
              <a:t>term</a:t>
            </a:r>
            <a:endParaRPr lang="fi-FI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960253" y="4238725"/>
            <a:ext cx="770873" cy="67597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7414403" y="3150597"/>
            <a:ext cx="976884" cy="74445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489499" y="3728851"/>
            <a:ext cx="356098" cy="4374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</p:cNvCxnSpPr>
          <p:nvPr/>
        </p:nvCxnSpPr>
        <p:spPr>
          <a:xfrm flipH="1">
            <a:off x="5533030" y="2299255"/>
            <a:ext cx="862758" cy="40595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826684" y="1647884"/>
            <a:ext cx="0" cy="50717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319288" y="1335606"/>
            <a:ext cx="1870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/>
              <a:t>Upgrade </a:t>
            </a:r>
            <a:r>
              <a:rPr lang="fi-FI" sz="1400" dirty="0" err="1"/>
              <a:t>proficiency</a:t>
            </a:r>
            <a:endParaRPr lang="fi-FI" sz="1400" dirty="0"/>
          </a:p>
          <a:p>
            <a:pPr algn="ctr"/>
            <a:r>
              <a:rPr lang="fi-FI" sz="1400" dirty="0"/>
              <a:t>in English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397123" y="1723616"/>
            <a:ext cx="301718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25550" y="3715041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Logistics Center planning</a:t>
            </a:r>
            <a:endParaRPr lang="fi-FI" sz="1200" dirty="0"/>
          </a:p>
        </p:txBody>
      </p:sp>
      <p:sp>
        <p:nvSpPr>
          <p:cNvPr id="57" name="Rectangle 56"/>
          <p:cNvSpPr/>
          <p:nvPr/>
        </p:nvSpPr>
        <p:spPr>
          <a:xfrm>
            <a:off x="727552" y="2984955"/>
            <a:ext cx="2023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Upgrade of </a:t>
            </a:r>
            <a:r>
              <a:rPr lang="fi-FI" sz="1200" dirty="0" err="1"/>
              <a:t>Logistics</a:t>
            </a:r>
            <a:r>
              <a:rPr lang="fi-FI" sz="1200" dirty="0"/>
              <a:t> </a:t>
            </a:r>
            <a:r>
              <a:rPr lang="fi-FI" sz="1200" dirty="0" err="1"/>
              <a:t>skills</a:t>
            </a:r>
            <a:endParaRPr lang="fi-FI" sz="1200" dirty="0"/>
          </a:p>
        </p:txBody>
      </p:sp>
      <p:sp>
        <p:nvSpPr>
          <p:cNvPr id="58" name="Rectangle 57"/>
          <p:cNvSpPr/>
          <p:nvPr/>
        </p:nvSpPr>
        <p:spPr>
          <a:xfrm>
            <a:off x="1719539" y="1939434"/>
            <a:ext cx="2425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IWT for </a:t>
            </a:r>
            <a:r>
              <a:rPr lang="fi-FI" sz="1400" dirty="0" err="1"/>
              <a:t>agricultural</a:t>
            </a:r>
            <a:r>
              <a:rPr lang="fi-FI" sz="1400" dirty="0"/>
              <a:t> and </a:t>
            </a:r>
            <a:r>
              <a:rPr lang="fi-FI" sz="1400" dirty="0" err="1"/>
              <a:t>unitized</a:t>
            </a:r>
            <a:r>
              <a:rPr lang="fi-FI" sz="1400" dirty="0"/>
              <a:t> </a:t>
            </a:r>
            <a:r>
              <a:rPr lang="fi-FI" sz="1400" dirty="0" err="1"/>
              <a:t>cargoes</a:t>
            </a:r>
            <a:endParaRPr lang="fi-FI" sz="1400" dirty="0"/>
          </a:p>
        </p:txBody>
      </p:sp>
      <p:sp>
        <p:nvSpPr>
          <p:cNvPr id="59" name="Rectangle 58"/>
          <p:cNvSpPr/>
          <p:nvPr/>
        </p:nvSpPr>
        <p:spPr>
          <a:xfrm>
            <a:off x="935302" y="2485780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err="1"/>
              <a:t>Dnieper</a:t>
            </a:r>
            <a:r>
              <a:rPr lang="fi-FI" sz="1200" dirty="0"/>
              <a:t> </a:t>
            </a:r>
            <a:r>
              <a:rPr lang="fi-FI" sz="1200" dirty="0" err="1"/>
              <a:t>ports</a:t>
            </a:r>
            <a:r>
              <a:rPr lang="fi-FI" sz="1200" dirty="0"/>
              <a:t> and </a:t>
            </a:r>
            <a:r>
              <a:rPr lang="fi-FI" sz="1200" dirty="0" err="1"/>
              <a:t>multimodal</a:t>
            </a:r>
            <a:r>
              <a:rPr lang="fi-FI" sz="1200" dirty="0"/>
              <a:t> </a:t>
            </a:r>
          </a:p>
          <a:p>
            <a:r>
              <a:rPr lang="fi-FI" sz="1200" dirty="0"/>
              <a:t>Centre </a:t>
            </a:r>
            <a:r>
              <a:rPr lang="fi-FI" sz="1200" dirty="0" err="1"/>
              <a:t>development</a:t>
            </a:r>
            <a:endParaRPr lang="fi-FI" sz="1200" dirty="0"/>
          </a:p>
        </p:txBody>
      </p:sp>
      <p:sp>
        <p:nvSpPr>
          <p:cNvPr id="60" name="Rectangle 59"/>
          <p:cNvSpPr/>
          <p:nvPr/>
        </p:nvSpPr>
        <p:spPr>
          <a:xfrm>
            <a:off x="3282735" y="4417820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/>
              <a:t>Repair</a:t>
            </a:r>
            <a:r>
              <a:rPr lang="fi-FI" sz="1400" dirty="0"/>
              <a:t> of</a:t>
            </a:r>
          </a:p>
          <a:p>
            <a:r>
              <a:rPr lang="fi-FI" sz="1400" dirty="0"/>
              <a:t>IWW </a:t>
            </a:r>
            <a:r>
              <a:rPr lang="fi-FI" sz="1400" dirty="0" err="1"/>
              <a:t>locks</a:t>
            </a:r>
            <a:endParaRPr lang="fi-FI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571461" y="3944922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Railway int´l container cargo</a:t>
            </a:r>
          </a:p>
          <a:p>
            <a:r>
              <a:rPr lang="en-US" sz="1200" dirty="0"/>
              <a:t>and piggy-backing road units</a:t>
            </a:r>
            <a:endParaRPr lang="fi-FI" sz="1200" dirty="0"/>
          </a:p>
        </p:txBody>
      </p:sp>
      <p:sp>
        <p:nvSpPr>
          <p:cNvPr id="62" name="Rectangle 61"/>
          <p:cNvSpPr/>
          <p:nvPr/>
        </p:nvSpPr>
        <p:spPr>
          <a:xfrm>
            <a:off x="1929008" y="4942180"/>
            <a:ext cx="2053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err="1"/>
              <a:t>Collection</a:t>
            </a:r>
            <a:r>
              <a:rPr lang="fi-FI" sz="1400" dirty="0"/>
              <a:t> of </a:t>
            </a:r>
            <a:r>
              <a:rPr lang="fi-FI" sz="1400" dirty="0" err="1"/>
              <a:t>reliable</a:t>
            </a:r>
            <a:endParaRPr lang="fi-FI" sz="1400" dirty="0"/>
          </a:p>
          <a:p>
            <a:r>
              <a:rPr lang="fi-FI" sz="1400" dirty="0"/>
              <a:t>transport </a:t>
            </a:r>
            <a:r>
              <a:rPr lang="fi-FI" sz="1400" dirty="0" err="1"/>
              <a:t>statistics</a:t>
            </a:r>
            <a:endParaRPr lang="fi-FI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912234" y="4657085"/>
            <a:ext cx="3539" cy="27521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45682" y="4371781"/>
            <a:ext cx="213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Domestic road-rail services</a:t>
            </a:r>
            <a:endParaRPr lang="fi-FI" sz="1200" dirty="0"/>
          </a:p>
        </p:txBody>
      </p:sp>
      <p:cxnSp>
        <p:nvCxnSpPr>
          <p:cNvPr id="70" name="Straight Arrow Connector 69"/>
          <p:cNvCxnSpPr>
            <a:stCxn id="60" idx="0"/>
          </p:cNvCxnSpPr>
          <p:nvPr/>
        </p:nvCxnSpPr>
        <p:spPr>
          <a:xfrm flipH="1" flipV="1">
            <a:off x="3393314" y="4213656"/>
            <a:ext cx="402543" cy="20416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199757" y="2459394"/>
            <a:ext cx="163287" cy="94967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62303" y="2809081"/>
            <a:ext cx="765402" cy="90440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584446" y="3150595"/>
            <a:ext cx="223920" cy="26902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540452" y="3542745"/>
            <a:ext cx="19523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570263" y="3750612"/>
            <a:ext cx="256781" cy="11876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2625138" y="3943363"/>
            <a:ext cx="183228" cy="22292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2698654" y="4087505"/>
            <a:ext cx="159800" cy="37528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81234" y="3267186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Contract logistics</a:t>
            </a:r>
          </a:p>
          <a:p>
            <a:pPr algn="r"/>
            <a:r>
              <a:rPr lang="en-US" sz="1200" dirty="0"/>
              <a:t>with large shippers</a:t>
            </a:r>
            <a:endParaRPr lang="fi-FI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066659" y="923150"/>
            <a:ext cx="201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u="sng" dirty="0" err="1"/>
              <a:t>Anticipated</a:t>
            </a:r>
            <a:r>
              <a:rPr lang="fi-FI" u="sng" dirty="0"/>
              <a:t> </a:t>
            </a:r>
            <a:r>
              <a:rPr lang="fi-FI" u="sng" dirty="0" err="1"/>
              <a:t>impact</a:t>
            </a:r>
            <a:endParaRPr lang="fi-FI" u="sng" dirty="0"/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7504655" y="2705207"/>
            <a:ext cx="575858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126123" y="15787"/>
            <a:ext cx="8913219" cy="8878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i-FI" sz="2400" b="1" kern="0" dirty="0" err="1"/>
              <a:t>suggested</a:t>
            </a:r>
            <a:r>
              <a:rPr lang="fi-FI" sz="2400" b="1" kern="0" dirty="0"/>
              <a:t> </a:t>
            </a:r>
            <a:r>
              <a:rPr lang="fi-FI" sz="2400" b="1" kern="0" dirty="0" err="1"/>
              <a:t>actions</a:t>
            </a:r>
            <a:r>
              <a:rPr lang="fi-FI" sz="2400" b="1" kern="0" dirty="0"/>
              <a:t>; </a:t>
            </a:r>
            <a:r>
              <a:rPr lang="fi-FI" sz="2400" b="1" kern="0" dirty="0" err="1"/>
              <a:t>over</a:t>
            </a:r>
            <a:r>
              <a:rPr lang="fi-FI" sz="2400" b="1" kern="0" dirty="0"/>
              <a:t> EUR 20 </a:t>
            </a:r>
            <a:r>
              <a:rPr lang="fi-FI" sz="2400" b="1" kern="0" dirty="0" err="1"/>
              <a:t>million</a:t>
            </a:r>
            <a:r>
              <a:rPr lang="fi-FI" sz="2400" b="1" kern="0" dirty="0"/>
              <a:t> </a:t>
            </a:r>
            <a:r>
              <a:rPr lang="fi-FI" sz="2400" b="1" kern="0" dirty="0" err="1"/>
              <a:t>cost</a:t>
            </a:r>
            <a:r>
              <a:rPr lang="fi-FI" sz="2400" b="1" kern="0" dirty="0"/>
              <a:t> </a:t>
            </a:r>
            <a:r>
              <a:rPr lang="fi-FI" sz="2400" b="1" kern="0" dirty="0" err="1"/>
              <a:t>range</a:t>
            </a:r>
            <a:r>
              <a:rPr lang="fi-FI" sz="2400" b="1" kern="0" dirty="0"/>
              <a:t> to </a:t>
            </a:r>
            <a:r>
              <a:rPr lang="fi-FI" sz="2400" b="1" kern="0" dirty="0" err="1"/>
              <a:t>improve</a:t>
            </a:r>
            <a:r>
              <a:rPr lang="fi-FI" sz="2400" b="1" kern="0" dirty="0"/>
              <a:t> </a:t>
            </a:r>
            <a:r>
              <a:rPr lang="fi-FI" sz="2400" b="1" kern="0" dirty="0" err="1"/>
              <a:t>UkrAinian</a:t>
            </a:r>
            <a:r>
              <a:rPr lang="fi-FI" sz="2400" b="1" kern="0" dirty="0"/>
              <a:t> </a:t>
            </a:r>
            <a:r>
              <a:rPr lang="fi-FI" sz="2400" b="1" kern="0" dirty="0" err="1"/>
              <a:t>logistics</a:t>
            </a:r>
            <a:r>
              <a:rPr lang="fi-FI" sz="2400" b="1" kern="0" dirty="0"/>
              <a:t> </a:t>
            </a:r>
            <a:r>
              <a:rPr lang="fi-FI" sz="2400" b="1" kern="0" dirty="0" err="1"/>
              <a:t>till</a:t>
            </a:r>
            <a:r>
              <a:rPr lang="fi-FI" sz="2400" b="1" kern="0" dirty="0"/>
              <a:t> 2030</a:t>
            </a:r>
            <a:br>
              <a:rPr lang="fi-FI" sz="2400" b="1" kern="0" dirty="0"/>
            </a:br>
            <a:endParaRPr lang="fi-FI" sz="2000" b="1" kern="0" dirty="0"/>
          </a:p>
        </p:txBody>
      </p:sp>
      <p:pic>
        <p:nvPicPr>
          <p:cNvPr id="51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605823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eative Explorer: Will the &lt;strong&gt;Performance&lt;/strong&gt; Management (as we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481" r="3399" b="9167"/>
          <a:stretch/>
        </p:blipFill>
        <p:spPr>
          <a:xfrm>
            <a:off x="5936106" y="1217029"/>
            <a:ext cx="3102964" cy="2290670"/>
          </a:xfrm>
          <a:prstGeom prst="rect">
            <a:avLst/>
          </a:prstGeom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F6429F11-64E2-4420-9B0C-F3F81BF0D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62785A07-F203-435E-8E76-BB97680C2F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71" y="2724115"/>
            <a:ext cx="4313270" cy="26512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  <a:t>Outlining</a:t>
            </a:r>
            <a:b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  <a:t>suitable KPI’s</a:t>
            </a:r>
            <a:b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  <a:t>for the</a:t>
            </a:r>
            <a:b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  <a:t>logistics strategy:</a:t>
            </a:r>
            <a:b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br>
              <a:rPr lang="en-US" sz="3300" b="1" kern="1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00" b="1" i="1" kern="1200" dirty="0">
                <a:solidFill>
                  <a:srgbClr val="FFFF00"/>
                </a:solidFill>
                <a:ea typeface="+mj-ea"/>
                <a:cs typeface="+mj-cs"/>
              </a:rPr>
              <a:t>work-in-progress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39" y="439877"/>
            <a:ext cx="2386962" cy="4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6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90"/>
            <a:ext cx="9144000" cy="794479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goal of the Sustainable Logistics Strategy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04" y="809469"/>
            <a:ext cx="8508792" cy="4114800"/>
          </a:xfrm>
        </p:spPr>
        <p:txBody>
          <a:bodyPr/>
          <a:lstStyle/>
          <a:p>
            <a:r>
              <a:rPr lang="en-US" sz="2400" b="1" dirty="0"/>
              <a:t>The work was initiated in 2016 with financial support from:</a:t>
            </a:r>
          </a:p>
          <a:p>
            <a:pPr>
              <a:buFontTx/>
              <a:buChar char="-"/>
            </a:pPr>
            <a:r>
              <a:rPr lang="en-US" sz="2400" b="1" i="1" dirty="0"/>
              <a:t>Korean Green Growth Trust Fund and</a:t>
            </a:r>
          </a:p>
          <a:p>
            <a:pPr>
              <a:buFontTx/>
              <a:buChar char="-"/>
            </a:pPr>
            <a:r>
              <a:rPr lang="en-US" sz="2400" b="1" i="1" dirty="0"/>
              <a:t>Public-Private Investment Advisory Facility (PPIAF), </a:t>
            </a:r>
          </a:p>
          <a:p>
            <a:pPr marL="0" indent="0"/>
            <a:r>
              <a:rPr lang="en-US" sz="2400" b="1" dirty="0"/>
              <a:t>both managed by the World Bank</a:t>
            </a:r>
          </a:p>
          <a:p>
            <a:endParaRPr lang="en-US" sz="900" b="1" dirty="0"/>
          </a:p>
          <a:p>
            <a:r>
              <a:rPr lang="en-US" sz="2400" b="1" dirty="0"/>
              <a:t>The overall goal of the Strategy is to help Ukraine in: </a:t>
            </a:r>
            <a:endParaRPr lang="fi-FI" sz="24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realizing Ukraine’s logistics potential; </a:t>
            </a:r>
            <a:endParaRPr lang="fi-FI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enhancing multimodality and interconnectivity; </a:t>
            </a:r>
            <a:endParaRPr lang="fi-FI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maintaining, modernizing, and expanding efficient and energy-efficient logistics and freight transport; </a:t>
            </a:r>
            <a:endParaRPr lang="fi-FI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improving transport/logistics related skills and services; and</a:t>
            </a:r>
            <a:endParaRPr lang="fi-FI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enhancing trade facilitation</a:t>
            </a:r>
            <a:r>
              <a:rPr lang="en-US" dirty="0"/>
              <a:t> </a:t>
            </a:r>
            <a:endParaRPr lang="fi-FI" dirty="0"/>
          </a:p>
          <a:p>
            <a:endParaRPr lang="fi-FI" dirty="0"/>
          </a:p>
        </p:txBody>
      </p:sp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67601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07" y="198438"/>
            <a:ext cx="7772400" cy="563562"/>
          </a:xfrm>
        </p:spPr>
        <p:txBody>
          <a:bodyPr>
            <a:normAutofit/>
          </a:bodyPr>
          <a:lstStyle/>
          <a:p>
            <a:r>
              <a:rPr lang="fi-FI" sz="2800" b="1" dirty="0" err="1"/>
              <a:t>Aligning</a:t>
            </a:r>
            <a:r>
              <a:rPr lang="fi-FI" sz="2800" b="1" dirty="0"/>
              <a:t> </a:t>
            </a:r>
            <a:r>
              <a:rPr lang="fi-FI" sz="2800" b="1" dirty="0" err="1"/>
              <a:t>the</a:t>
            </a:r>
            <a:r>
              <a:rPr lang="fi-FI" sz="2800" b="1" dirty="0"/>
              <a:t> </a:t>
            </a:r>
            <a:r>
              <a:rPr lang="fi-FI" sz="2800" b="1" dirty="0" err="1"/>
              <a:t>KPI’s</a:t>
            </a:r>
            <a:r>
              <a:rPr lang="fi-FI" sz="2800" b="1" dirty="0"/>
              <a:t> </a:t>
            </a:r>
            <a:r>
              <a:rPr lang="fi-FI" sz="2800" b="1" dirty="0" err="1"/>
              <a:t>with</a:t>
            </a:r>
            <a:r>
              <a:rPr lang="fi-FI" sz="2800" b="1" dirty="0"/>
              <a:t> </a:t>
            </a:r>
            <a:r>
              <a:rPr lang="fi-FI" sz="2800" b="1" dirty="0" err="1"/>
              <a:t>the</a:t>
            </a:r>
            <a:r>
              <a:rPr lang="fi-FI" sz="2800" b="1" dirty="0"/>
              <a:t> NTS 2030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703482"/>
              </p:ext>
            </p:extLst>
          </p:nvPr>
        </p:nvGraphicFramePr>
        <p:xfrm>
          <a:off x="231820" y="933145"/>
          <a:ext cx="8744755" cy="5212240"/>
        </p:xfrm>
        <a:graphic>
          <a:graphicData uri="http://schemas.openxmlformats.org/drawingml/2006/table">
            <a:tbl>
              <a:tblPr/>
              <a:tblGrid>
                <a:gridCol w="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277">
                <a:tc gridSpan="2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Several of the 20 numerical targets in the NTS 2030 are </a:t>
                      </a:r>
                    </a:p>
                    <a:p>
                      <a:pPr algn="ctr" fontAlgn="ctr"/>
                      <a:r>
                        <a:rPr lang="en-US" sz="2200" b="1" i="0" u="sng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relevant also for Sustainable Logistics Strategy, such as the ones below: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(subject to amendments and defining the target values)</a:t>
                      </a:r>
                    </a:p>
                    <a:p>
                      <a:pPr algn="ctr" fontAlgn="ctr"/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41">
                <a:tc rowSpan="8">
                  <a:txBody>
                    <a:bodyPr/>
                    <a:lstStyle/>
                    <a:p>
                      <a:endParaRPr lang="fi-FI"/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carriers market shares in rail transport: 30 - 40% in 2025, up to 60 - 70% in 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transport sector one of the top 5 industries in its attractiveness in the labor market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 seaports in Top 100 of the largest container ports in the world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Increasing the modal share of inland waterways to __________;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 of containers and other cargoes 1 million TEUs in 2025 and 2 million TEUs in 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Increasing the share of intermodal transport to at least 10% in 2025, and at least 20% in 2030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 in Top 50 of the Logistic Performance Index in 2025, and in Top 20 in 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of road vehicle weight from 34 tons to 112 tons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41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investment to upgrade the rolling stock - about __ billion UAH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41">
                <a:tc rowSpan="5">
                  <a:txBody>
                    <a:bodyPr/>
                    <a:lstStyle/>
                    <a:p>
                      <a:endParaRPr lang="fi-FI" dirty="0"/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Reducing macroeconomic losses from transport accidents by 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Reducing the number of traffic fatalities/accidents </a:t>
                      </a: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100,000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by 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1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Reducing the number of serious injuries due to traffic accidents </a:t>
                      </a: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100,000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by 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45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 of GHG emissions from mobile sources (2015 Paris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 by 60% compared to 1990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714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Reducing the total aerial pollutants from mobile sources in 2030 by 30% compared to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-1360170" y="6261137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752209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966"/>
            <a:ext cx="9143999" cy="563562"/>
          </a:xfrm>
        </p:spPr>
        <p:txBody>
          <a:bodyPr>
            <a:noAutofit/>
          </a:bodyPr>
          <a:lstStyle/>
          <a:p>
            <a:pPr algn="ctr"/>
            <a:r>
              <a:rPr lang="fi-FI" b="1" dirty="0" err="1"/>
              <a:t>Eu</a:t>
            </a:r>
            <a:r>
              <a:rPr lang="fi-FI" b="1" dirty="0"/>
              <a:t> </a:t>
            </a:r>
            <a:r>
              <a:rPr lang="fi-FI" b="1" dirty="0" err="1"/>
              <a:t>provides</a:t>
            </a:r>
            <a:r>
              <a:rPr lang="fi-FI" b="1" dirty="0"/>
              <a:t> a </a:t>
            </a:r>
            <a:r>
              <a:rPr lang="fi-FI" b="1" dirty="0" err="1"/>
              <a:t>Potentially</a:t>
            </a:r>
            <a:r>
              <a:rPr lang="fi-FI" b="1" dirty="0"/>
              <a:t> </a:t>
            </a:r>
            <a:r>
              <a:rPr lang="fi-FI" b="1" dirty="0" err="1"/>
              <a:t>useful</a:t>
            </a:r>
            <a:r>
              <a:rPr lang="fi-FI" b="1" dirty="0"/>
              <a:t> set of </a:t>
            </a:r>
            <a:r>
              <a:rPr lang="fi-FI" b="1" dirty="0" err="1"/>
              <a:t>KPI’s</a:t>
            </a:r>
            <a:endParaRPr lang="fi-FI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58749" y="6312894"/>
            <a:ext cx="43011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hlinkClick r:id="rId2"/>
              </a:rPr>
              <a:t>https://ec.europa.eu/transport/facts-fundings/scoreboard_en</a:t>
            </a:r>
            <a:r>
              <a:rPr lang="fi-FI" sz="11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3" y="6202205"/>
            <a:ext cx="2073936" cy="482989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15296"/>
              </p:ext>
            </p:extLst>
          </p:nvPr>
        </p:nvGraphicFramePr>
        <p:xfrm>
          <a:off x="284813" y="1004334"/>
          <a:ext cx="8589363" cy="5091662"/>
        </p:xfrm>
        <a:graphic>
          <a:graphicData uri="http://schemas.openxmlformats.org/drawingml/2006/table">
            <a:tbl>
              <a:tblPr/>
              <a:tblGrid>
                <a:gridCol w="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23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Excerpt from EU Transport Scoreboard 2016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Measure or KPI; data for years 2013-2014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</a:t>
                      </a:r>
                    </a:p>
                  </a:txBody>
                  <a:tcPr marL="9416" marR="9416" marT="94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</a:t>
                      </a:r>
                    </a:p>
                  </a:txBody>
                  <a:tcPr marL="9416" marR="9416" marT="94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416" marR="9416" marT="94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</a:t>
                      </a:r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</a:t>
                      </a:r>
                    </a:p>
                  </a:txBody>
                  <a:tcPr marL="9416" marR="9416" marT="94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share of all but the principal freight rail undertakings  (%)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Transposition of EU transport directives  (%)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AA??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Employment share in high growth transport enterprises  (%)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8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Investments</a:t>
                      </a:r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fi-FI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railroad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of air transport infrastructure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time to import/export by sea (days)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15</a:t>
                      </a:r>
                    </a:p>
                  </a:txBody>
                  <a:tcPr marL="9416" marR="9416" marT="94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2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Union and </a:t>
                      </a:r>
                      <a:r>
                        <a:rPr lang="fi-FI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expenditure in R&amp;D in transport (%)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0.1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Electrified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railway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lines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44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renewable energy in transport fuel consumption (%)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passenger vehicles using alternative fuels (%)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2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</a:t>
                      </a:r>
                    </a:p>
                  </a:txBody>
                  <a:tcPr marL="9416" marR="9416" marT="94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 spent in road congestion annually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fatalities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inhabitants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2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fatalities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 million train-km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8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43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isällön paikkamerkki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495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eaLnBrk="1" hangingPunct="1">
              <a:buNone/>
            </a:pPr>
            <a:endParaRPr lang="en-US" sz="2000" b="0" dirty="0">
              <a:solidFill>
                <a:srgbClr val="060606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914400" y="208304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b="1" dirty="0">
                <a:solidFill>
                  <a:schemeClr val="bg2"/>
                </a:solidFill>
              </a:rPr>
              <a:t>THANK YOU!</a:t>
            </a:r>
          </a:p>
          <a:p>
            <a:pPr algn="ctr"/>
            <a:endParaRPr lang="fi-FI" sz="4000" b="1" dirty="0">
              <a:solidFill>
                <a:schemeClr val="bg2"/>
              </a:solidFill>
            </a:endParaRPr>
          </a:p>
          <a:p>
            <a:pPr algn="ctr"/>
            <a:r>
              <a:rPr lang="fi-FI" sz="3200" b="0" dirty="0">
                <a:solidFill>
                  <a:srgbClr val="090303"/>
                </a:solidFill>
              </a:rPr>
              <a:t>Prof. Lauri Ojala</a:t>
            </a:r>
          </a:p>
          <a:p>
            <a:pPr algn="ctr"/>
            <a:r>
              <a:rPr lang="fi-FI" sz="3200" b="0" dirty="0">
                <a:solidFill>
                  <a:srgbClr val="090303"/>
                </a:solidFill>
              </a:rPr>
              <a:t>lojala@worldbank.org</a:t>
            </a:r>
          </a:p>
          <a:p>
            <a:pPr algn="ctr"/>
            <a:endParaRPr lang="fi-FI" sz="2400" u="sng" dirty="0">
              <a:solidFill>
                <a:srgbClr val="090303"/>
              </a:solidFill>
            </a:endParaRPr>
          </a:p>
        </p:txBody>
      </p:sp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9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96" y="480219"/>
            <a:ext cx="9054403" cy="563562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Sustainable Logistics Strategy complements the National Transport Strategy for Ukraine</a:t>
            </a:r>
            <a:br>
              <a:rPr lang="fi-FI" dirty="0"/>
            </a:br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15703" r="63428" b="3731"/>
          <a:stretch/>
        </p:blipFill>
        <p:spPr bwMode="auto">
          <a:xfrm>
            <a:off x="12878" y="1118307"/>
            <a:ext cx="3199173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2728768" y="2019323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Core</a:t>
            </a:r>
            <a:r>
              <a:rPr lang="fi-FI" dirty="0"/>
              <a:t> </a:t>
            </a:r>
            <a:r>
              <a:rPr lang="fi-FI" dirty="0" err="1"/>
              <a:t>Logistics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81498" y="3491044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/>
              <a:t>Freight</a:t>
            </a:r>
          </a:p>
          <a:p>
            <a:pPr algn="ctr"/>
            <a:r>
              <a:rPr lang="fi-FI" dirty="0" err="1"/>
              <a:t>Logistics</a:t>
            </a:r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30902" y="5330537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Infrastructure</a:t>
            </a:r>
            <a:endParaRPr lang="fi-FI" dirty="0"/>
          </a:p>
        </p:txBody>
      </p:sp>
      <p:sp>
        <p:nvSpPr>
          <p:cNvPr id="14" name="Trapezoid 13"/>
          <p:cNvSpPr/>
          <p:nvPr/>
        </p:nvSpPr>
        <p:spPr bwMode="auto">
          <a:xfrm>
            <a:off x="3757438" y="2610611"/>
            <a:ext cx="5298105" cy="3537623"/>
          </a:xfrm>
          <a:prstGeom prst="trapezoid">
            <a:avLst/>
          </a:prstGeom>
          <a:solidFill>
            <a:schemeClr val="accent4">
              <a:lumMod val="40000"/>
              <a:lumOff val="60000"/>
              <a:alpha val="25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fi-FI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i-FI" sz="1300" b="0" dirty="0"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i-FI" sz="1300" b="0" dirty="0"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i-FI" sz="1300" b="0" dirty="0"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fi-FI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fi-FI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i-FI" sz="1300" b="0" dirty="0"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fi-FI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NTS 2030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64307" y="2739400"/>
            <a:ext cx="5022115" cy="2627289"/>
          </a:xfrm>
          <a:prstGeom prst="roundRect">
            <a:avLst/>
          </a:prstGeom>
          <a:solidFill>
            <a:schemeClr val="bg2">
              <a:lumMod val="20000"/>
              <a:lumOff val="80000"/>
              <a:alpha val="49000"/>
            </a:schemeClr>
          </a:solidFill>
          <a:ln w="9525" cap="flat" cmpd="sng" algn="ctr">
            <a:solidFill>
              <a:srgbClr val="128F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fi-FI" sz="2400" dirty="0" err="1">
                <a:cs typeface="Times New Roman" pitchFamily="18" charset="0"/>
              </a:rPr>
              <a:t>Modal</a:t>
            </a:r>
            <a:r>
              <a:rPr lang="fi-FI" sz="2400" dirty="0">
                <a:cs typeface="Times New Roman" pitchFamily="18" charset="0"/>
              </a:rPr>
              <a:t> </a:t>
            </a:r>
            <a:r>
              <a:rPr lang="fi-FI" sz="2400" dirty="0" err="1">
                <a:cs typeface="Times New Roman" pitchFamily="18" charset="0"/>
              </a:rPr>
              <a:t>Strategies</a:t>
            </a:r>
            <a:endParaRPr lang="fi-FI" sz="240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i-FI" sz="2400" dirty="0"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fi-FI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458143" y="2640485"/>
            <a:ext cx="19544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cs typeface="Times New Roman" pitchFamily="18" charset="0"/>
              </a:rPr>
              <a:t>Road transport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cs typeface="Times New Roman" pitchFamily="18" charset="0"/>
              </a:rPr>
              <a:t>Air transport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i-FI" sz="2000" dirty="0" err="1">
                <a:cs typeface="Times New Roman" pitchFamily="18" charset="0"/>
              </a:rPr>
              <a:t>Railways</a:t>
            </a:r>
            <a:endParaRPr lang="fi-FI" sz="2000" dirty="0"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i-FI" sz="2000" dirty="0" err="1">
                <a:cs typeface="Times New Roman" pitchFamily="18" charset="0"/>
              </a:rPr>
              <a:t>Maritime</a:t>
            </a:r>
            <a:endParaRPr lang="fi-FI" sz="2000" dirty="0"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i-FI" sz="2000" dirty="0" err="1">
                <a:cs typeface="Times New Roman" pitchFamily="18" charset="0"/>
              </a:rPr>
              <a:t>Ports</a:t>
            </a:r>
            <a:endParaRPr lang="fi-FI" sz="2000" dirty="0"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cs typeface="Times New Roman" pitchFamily="18" charset="0"/>
              </a:rPr>
              <a:t>IWT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i-FI" sz="2000" dirty="0" err="1">
                <a:cs typeface="Times New Roman" pitchFamily="18" charset="0"/>
              </a:rPr>
              <a:t>Corridors</a:t>
            </a:r>
            <a:endParaRPr lang="fi-FI" sz="2000" dirty="0"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cs typeface="Times New Roman" pitchFamily="18" charset="0"/>
              </a:rPr>
              <a:t>…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cs typeface="Times New Roman" pitchFamily="18" charset="0"/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107583" y="2151509"/>
            <a:ext cx="772732" cy="323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i-FI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4072" y="3501649"/>
            <a:ext cx="772732" cy="323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i-FI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41924" y="4916177"/>
            <a:ext cx="772732" cy="323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i-FI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264" y="2022719"/>
            <a:ext cx="1356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b="1" i="1" dirty="0">
                <a:solidFill>
                  <a:srgbClr val="C00000"/>
                </a:solidFill>
              </a:rPr>
              <a:t>Supply Chain</a:t>
            </a:r>
          </a:p>
          <a:p>
            <a:pPr algn="r"/>
            <a:r>
              <a:rPr lang="fi-FI" sz="1500" b="1" i="1" dirty="0" err="1">
                <a:solidFill>
                  <a:srgbClr val="C00000"/>
                </a:solidFill>
              </a:rPr>
              <a:t>markets</a:t>
            </a:r>
            <a:endParaRPr lang="fi-FI" sz="15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96" y="3512030"/>
            <a:ext cx="16419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i="1" dirty="0">
                <a:solidFill>
                  <a:srgbClr val="C00000"/>
                </a:solidFill>
              </a:rPr>
              <a:t>Transport </a:t>
            </a:r>
            <a:r>
              <a:rPr lang="fi-FI" sz="1500" b="1" i="1" dirty="0" err="1">
                <a:solidFill>
                  <a:srgbClr val="C00000"/>
                </a:solidFill>
              </a:rPr>
              <a:t>markets</a:t>
            </a:r>
            <a:endParaRPr lang="fi-FI" sz="15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57" y="4896858"/>
            <a:ext cx="13667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i="1" dirty="0" err="1">
                <a:solidFill>
                  <a:srgbClr val="C00000"/>
                </a:solidFill>
              </a:rPr>
              <a:t>Traffic</a:t>
            </a:r>
            <a:r>
              <a:rPr lang="fi-FI" sz="1500" b="1" i="1" dirty="0">
                <a:solidFill>
                  <a:srgbClr val="C00000"/>
                </a:solidFill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</a:rPr>
              <a:t>markets</a:t>
            </a:r>
            <a:endParaRPr lang="fi-FI" sz="1500" b="1" i="1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386874" y="1144586"/>
            <a:ext cx="4039232" cy="3139943"/>
          </a:xfrm>
          <a:prstGeom prst="roundRect">
            <a:avLst/>
          </a:prstGeom>
          <a:solidFill>
            <a:srgbClr val="FFFF00">
              <a:alpha val="24000"/>
            </a:srgbClr>
          </a:solidFill>
          <a:ln w="9525" cap="flat" cmpd="sng" algn="ctr">
            <a:solidFill>
              <a:srgbClr val="128F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fi-FI" sz="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Sustainable</a:t>
            </a:r>
            <a:r>
              <a:rPr kumimoji="0" lang="fi-FI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 </a:t>
            </a:r>
            <a:r>
              <a:rPr kumimoji="0" lang="fi-FI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Logistics</a:t>
            </a:r>
            <a:r>
              <a:rPr kumimoji="0" lang="fi-FI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 </a:t>
            </a:r>
            <a:r>
              <a:rPr kumimoji="0" lang="fi-FI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Strategy</a:t>
            </a:r>
            <a:endParaRPr kumimoji="0" lang="fi-FI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1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534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 animBg="1"/>
      <p:bldP spid="17" grpId="0"/>
      <p:bldP spid="18" grpId="0" animBg="1"/>
      <p:bldP spid="19" grpId="0" animBg="1"/>
      <p:bldP spid="20" grpId="0" animBg="1"/>
      <p:bldP spid="9" grpId="0"/>
      <p:bldP spid="8" grpId="0"/>
      <p:bldP spid="7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307976"/>
            <a:ext cx="8611846" cy="563562"/>
          </a:xfrm>
        </p:spPr>
        <p:txBody>
          <a:bodyPr>
            <a:noAutofit/>
          </a:bodyPr>
          <a:lstStyle/>
          <a:p>
            <a:pPr algn="ctr"/>
            <a:r>
              <a:rPr lang="fi-FI" b="1" dirty="0" err="1"/>
              <a:t>Several</a:t>
            </a:r>
            <a:r>
              <a:rPr lang="fi-FI" b="1" dirty="0"/>
              <a:t> World Bank </a:t>
            </a:r>
            <a:r>
              <a:rPr lang="fi-FI" b="1" dirty="0" err="1"/>
              <a:t>background</a:t>
            </a:r>
            <a:r>
              <a:rPr lang="fi-FI" b="1" dirty="0"/>
              <a:t> </a:t>
            </a:r>
            <a:r>
              <a:rPr lang="fi-FI" b="1" dirty="0" err="1"/>
              <a:t>studies</a:t>
            </a:r>
            <a:br>
              <a:rPr lang="fi-FI" b="1" dirty="0"/>
            </a:b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made </a:t>
            </a:r>
            <a:r>
              <a:rPr lang="fi-FI" b="1" dirty="0" err="1"/>
              <a:t>available</a:t>
            </a:r>
            <a:r>
              <a:rPr lang="fi-FI" b="1" dirty="0"/>
              <a:t> in En &amp; 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90" y="1337274"/>
            <a:ext cx="8319540" cy="4114800"/>
          </a:xfrm>
        </p:spPr>
        <p:txBody>
          <a:bodyPr/>
          <a:lstStyle/>
          <a:p>
            <a:pPr lvl="0"/>
            <a:r>
              <a:rPr lang="en-US" b="1" dirty="0"/>
              <a:t>Three on Institutional Mechanism in Logistics Policy Making </a:t>
            </a:r>
            <a:r>
              <a:rPr lang="en-US" dirty="0"/>
              <a:t>(all in 2017)</a:t>
            </a:r>
            <a:r>
              <a:rPr lang="en-US" b="1" dirty="0"/>
              <a:t>:</a:t>
            </a:r>
            <a:endParaRPr lang="fi-FI" dirty="0"/>
          </a:p>
          <a:p>
            <a:pPr marL="857250" lvl="1" indent="-400050">
              <a:buAutoNum type="romanLcParenBoth"/>
            </a:pPr>
            <a:r>
              <a:rPr lang="en-US" dirty="0"/>
              <a:t>Sustainable Logistics practices; (ii) Greener and More Efficient Logistics in UA; (iii)</a:t>
            </a:r>
            <a:r>
              <a:rPr lang="fi-FI" dirty="0"/>
              <a:t> </a:t>
            </a:r>
            <a:r>
              <a:rPr lang="en-US" dirty="0"/>
              <a:t>Transit Transport in UA</a:t>
            </a:r>
          </a:p>
          <a:p>
            <a:pPr marL="457200" lvl="1" indent="0"/>
            <a:endParaRPr lang="fi-FI" sz="800" dirty="0"/>
          </a:p>
          <a:p>
            <a:pPr lvl="0"/>
            <a:r>
              <a:rPr lang="en-US" b="1" dirty="0"/>
              <a:t>Three Supply Chain Analyses </a:t>
            </a:r>
            <a:r>
              <a:rPr lang="en-US" dirty="0"/>
              <a:t>(all in 2017)</a:t>
            </a:r>
            <a:r>
              <a:rPr lang="en-US" b="1" dirty="0"/>
              <a:t>: </a:t>
            </a:r>
            <a:endParaRPr lang="fi-FI" dirty="0"/>
          </a:p>
          <a:p>
            <a:pPr marL="857250" lvl="1" indent="-400050">
              <a:buAutoNum type="romanLcParenBoth"/>
            </a:pPr>
            <a:r>
              <a:rPr lang="en-US" dirty="0" err="1"/>
              <a:t>Agrologistics</a:t>
            </a:r>
            <a:r>
              <a:rPr lang="en-US" dirty="0"/>
              <a:t>; (ii) SCA of metals and mining; (iii)</a:t>
            </a:r>
            <a:r>
              <a:rPr lang="fi-FI" dirty="0"/>
              <a:t> </a:t>
            </a:r>
            <a:r>
              <a:rPr lang="en-US" dirty="0"/>
              <a:t>Container Logistics in UA</a:t>
            </a:r>
          </a:p>
          <a:p>
            <a:pPr marL="457200" lvl="1" indent="0"/>
            <a:endParaRPr lang="fi-FI" sz="800" dirty="0"/>
          </a:p>
          <a:p>
            <a:pPr lvl="0"/>
            <a:r>
              <a:rPr lang="en-US" b="1" dirty="0"/>
              <a:t>Two Railway Logistics studies </a:t>
            </a:r>
            <a:r>
              <a:rPr lang="en-US" dirty="0"/>
              <a:t>(2016-2017)</a:t>
            </a:r>
            <a:endParaRPr lang="fi-FI" dirty="0"/>
          </a:p>
          <a:p>
            <a:pPr marL="857250" lvl="1" indent="-400050">
              <a:buAutoNum type="romanLcParenBoth"/>
            </a:pPr>
            <a:r>
              <a:rPr lang="en-US" dirty="0"/>
              <a:t>UA rail logistics strategy scoping study; (ii) Railways, IWT and Seaports</a:t>
            </a:r>
          </a:p>
          <a:p>
            <a:pPr lvl="0"/>
            <a:endParaRPr lang="fi-FI" sz="800" dirty="0"/>
          </a:p>
          <a:p>
            <a:pPr lvl="0"/>
            <a:r>
              <a:rPr lang="en-US" b="1" dirty="0"/>
              <a:t>A Diagnostic study on Sustainable Road Freight Transport (2017)</a:t>
            </a:r>
            <a:endParaRPr lang="fi-FI" dirty="0"/>
          </a:p>
          <a:p>
            <a:endParaRPr lang="en-US" sz="800" b="1" dirty="0"/>
          </a:p>
          <a:p>
            <a:r>
              <a:rPr lang="en-US" b="1" dirty="0"/>
              <a:t>Two City-Port Logistics studies </a:t>
            </a:r>
            <a:r>
              <a:rPr lang="en-US" dirty="0"/>
              <a:t>(all in 2017)</a:t>
            </a:r>
            <a:r>
              <a:rPr lang="en-US" b="1" dirty="0"/>
              <a:t>: </a:t>
            </a:r>
            <a:endParaRPr lang="fi-FI" dirty="0"/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Odessa city-port interface; (ii) City-Port</a:t>
            </a:r>
            <a:r>
              <a:rPr lang="fi-FI" dirty="0"/>
              <a:t> </a:t>
            </a:r>
            <a:r>
              <a:rPr lang="en-US" dirty="0"/>
              <a:t>Interaction in Odessa</a:t>
            </a:r>
            <a:endParaRPr lang="fi-FI" dirty="0"/>
          </a:p>
          <a:p>
            <a:pPr lvl="0"/>
            <a:endParaRPr lang="en-US" sz="800" b="1" dirty="0"/>
          </a:p>
          <a:p>
            <a:pPr lvl="0"/>
            <a:r>
              <a:rPr lang="en-US" b="1" dirty="0"/>
              <a:t>Two Inland Waterways and Ports studies </a:t>
            </a:r>
            <a:r>
              <a:rPr lang="en-US" dirty="0"/>
              <a:t>(2017)</a:t>
            </a:r>
            <a:endParaRPr lang="fi-FI" dirty="0"/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IWT in Ukraine; and (ii) Railways, IWT and Seaports</a:t>
            </a:r>
            <a:endParaRPr lang="fi-FI" dirty="0"/>
          </a:p>
        </p:txBody>
      </p:sp>
      <p:pic>
        <p:nvPicPr>
          <p:cNvPr id="7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332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739" y="439877"/>
            <a:ext cx="2386962" cy="469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600325"/>
            <a:ext cx="3711321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kern="1200" dirty="0">
                <a:solidFill>
                  <a:schemeClr val="bg1"/>
                </a:solidFill>
                <a:ea typeface="+mj-ea"/>
                <a:cs typeface="+mj-cs"/>
              </a:rPr>
              <a:t>Main findings</a:t>
            </a:r>
          </a:p>
        </p:txBody>
      </p:sp>
    </p:spTree>
    <p:extLst>
      <p:ext uri="{BB962C8B-B14F-4D97-AF65-F5344CB8AC3E}">
        <p14:creationId xmlns:p14="http://schemas.microsoft.com/office/powerpoint/2010/main" val="225615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FE1151-0D14-4504-950C-EAFF3F3B95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9F4DAE-D0C6-4D03-A1ED-A5F5C826A7E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4D3ABC-09C0-48E7-AA0A-0907A545D88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6970A32-FB32-4881-8378-298B88BED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120" y="620205"/>
            <a:ext cx="5879306" cy="564125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000" b="1" dirty="0"/>
              <a:t>Strong institutions, effective public sector coordination, and government support at the highest levels required</a:t>
            </a:r>
          </a:p>
          <a:p>
            <a:pPr marL="4572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000" b="1" dirty="0"/>
              <a:t>Logistics involves coordination among many actors providing a wide range of services and subject to multiple legal and regulatory frameworks &amp; institutions</a:t>
            </a:r>
          </a:p>
          <a:p>
            <a:pPr marL="4572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000" b="1" dirty="0"/>
              <a:t>Effective regulation is essential to ensure appropriate competition, administration of transport infrastructure, Customs revenue, safety issues, and supply chain security</a:t>
            </a:r>
          </a:p>
          <a:p>
            <a:pPr marL="4572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2000" b="1" dirty="0"/>
              <a:t>Improving logistics involves addressing multiple and often conflicting goals for economics (fiscal policy vs. profitability), social issues (e.g. traffic safety and security) and the environment (emissions) </a:t>
            </a:r>
          </a:p>
          <a:p>
            <a:pPr indent="-2286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00" b="1" kern="1200" dirty="0">
              <a:ea typeface="+mn-ea"/>
              <a:cs typeface="+mn-cs"/>
            </a:endParaRPr>
          </a:p>
          <a:p>
            <a:pPr indent="-2286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00" b="1" kern="1200" dirty="0">
              <a:ea typeface="+mn-ea"/>
              <a:cs typeface="+mn-cs"/>
            </a:endParaRPr>
          </a:p>
          <a:p>
            <a:pPr indent="-2286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00" b="1" kern="1200" dirty="0">
              <a:ea typeface="+mn-ea"/>
              <a:cs typeface="+mn-cs"/>
            </a:endParaRPr>
          </a:p>
          <a:p>
            <a:pPr indent="-2286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00" b="1" kern="1200" dirty="0">
              <a:ea typeface="+mn-ea"/>
              <a:cs typeface="+mn-cs"/>
            </a:endParaRPr>
          </a:p>
          <a:p>
            <a:pPr indent="-2286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00" b="1" kern="1200" dirty="0">
              <a:ea typeface="+mn-ea"/>
              <a:cs typeface="+mn-cs"/>
            </a:endParaRPr>
          </a:p>
          <a:p>
            <a:pPr indent="-2286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00" b="1" kern="1200" dirty="0">
              <a:ea typeface="+mn-ea"/>
              <a:cs typeface="+mn-cs"/>
            </a:endParaRPr>
          </a:p>
          <a:p>
            <a:pPr indent="-228600" fontAlgn="auto">
              <a:lnSpc>
                <a:spcPct val="90000"/>
              </a:lnSpc>
              <a:spcBef>
                <a:spcPts val="450"/>
              </a:spcBef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00" b="1" kern="1200" dirty="0"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00" b="1" kern="1200" dirty="0"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00" b="1" kern="1200" dirty="0"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73" y="2326347"/>
            <a:ext cx="2624234" cy="2498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600"/>
              </a:spcAft>
            </a:pP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473" y="2378639"/>
            <a:ext cx="26518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Str</a:t>
            </a:r>
            <a:r>
              <a:rPr lang="en-US" sz="2200" dirty="0">
                <a:solidFill>
                  <a:schemeClr val="bg1"/>
                </a:solidFill>
              </a:rPr>
              <a:t>engthening logistics is a complex challenge which needs support at the highest levels of Government</a:t>
            </a:r>
          </a:p>
        </p:txBody>
      </p:sp>
      <p:pic>
        <p:nvPicPr>
          <p:cNvPr id="38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7" y="6228021"/>
            <a:ext cx="2194064" cy="43135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360170" y="6261137"/>
            <a:ext cx="2057400" cy="365125"/>
          </a:xfrm>
        </p:spPr>
        <p:txBody>
          <a:bodyPr/>
          <a:lstStyle/>
          <a:p>
            <a:pPr algn="r"/>
            <a:r>
              <a:rPr lang="fi-FI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7464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lipart - Oil and Gas Tanker &lt;strong&gt;Truck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39" y="3716628"/>
            <a:ext cx="2386962" cy="793664"/>
          </a:xfrm>
          <a:prstGeom prst="rect">
            <a:avLst/>
          </a:prstGeom>
        </p:spPr>
      </p:pic>
      <p:pic>
        <p:nvPicPr>
          <p:cNvPr id="7" name="Picture 6" descr="File:Temperature controlled &lt;strong&gt;truck&lt;/strong&gt; &lt;strong&gt;clip&lt;/strong&gt; &lt;strong&gt;art&lt;/strong&gt;.svg - Wikimedi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84" y="5348496"/>
            <a:ext cx="1846014" cy="627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739" y="439877"/>
            <a:ext cx="2386962" cy="469672"/>
          </a:xfrm>
          <a:prstGeom prst="rect">
            <a:avLst/>
          </a:prstGeom>
        </p:spPr>
      </p:pic>
      <p:pic>
        <p:nvPicPr>
          <p:cNvPr id="10" name="Picture 9" descr="big &lt;strong&gt;truck&lt;/strong&gt; - vector &lt;strong&gt;Clip&lt;/strong&gt; &lt;strong&gt;Art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14" y="2143265"/>
            <a:ext cx="2840396" cy="842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600325"/>
            <a:ext cx="3711321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kern="1200" dirty="0">
                <a:solidFill>
                  <a:schemeClr val="bg1"/>
                </a:solidFill>
                <a:ea typeface="+mj-ea"/>
                <a:cs typeface="+mj-cs"/>
              </a:rPr>
              <a:t>Urgent need to renew</a:t>
            </a:r>
            <a:br>
              <a:rPr lang="en-US" sz="3600" b="1" kern="1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bg1"/>
                </a:solidFill>
                <a:ea typeface="+mj-ea"/>
                <a:cs typeface="+mj-cs"/>
              </a:rPr>
              <a:t>UA road freight fleet</a:t>
            </a:r>
          </a:p>
        </p:txBody>
      </p:sp>
    </p:spTree>
    <p:extLst>
      <p:ext uri="{BB962C8B-B14F-4D97-AF65-F5344CB8AC3E}">
        <p14:creationId xmlns:p14="http://schemas.microsoft.com/office/powerpoint/2010/main" val="1952236034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50800">
          <a:solidFill>
            <a:srgbClr val="00B0F0"/>
          </a:solidFill>
        </a:ln>
        <a:effectLst>
          <a:softEdge rad="12700"/>
        </a:effectLst>
      </a:spPr>
      <a:bodyPr wrap="square" rtlCol="0">
        <a:spAutoFit/>
      </a:bodyPr>
      <a:lstStyle>
        <a:defPPr algn="ctr">
          <a:defRPr sz="2800" dirty="0" smtClean="0">
            <a:latin typeface="Berlin Sans FB" panose="020E0602020502020306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_x0028_s_x0029_ xmlns="d3d0bb0d-0b46-4c6d-a2f4-1981166d95c0">
      <UserInfo>
        <DisplayName/>
        <AccountId xsi:nil="true"/>
        <AccountType/>
      </UserInfo>
    </Contact_x0028_s_x0029_>
    <Abstract xmlns="d3d0bb0d-0b46-4c6d-a2f4-1981166d95c0" xsi:nil="true"/>
    <LikesCount xmlns="http://schemas.microsoft.com/sharepoint/v3" xsi:nil="true"/>
    <ContactUPI xmlns="d3d0bb0d-0b46-4c6d-a2f4-1981166d95c0" xsi:nil="true"/>
    <PublishingRollupImage xmlns="http://schemas.microsoft.com/sharepoint/v3" xsi:nil="true"/>
    <b2528424966f4400b5d92ea883341ad8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 Group (WBG)</TermName>
          <TermId xmlns="http://schemas.microsoft.com/office/infopath/2007/PartnerControls">26302eb1-ec78-4f90-9354-a429b34938d0</TermId>
        </TermInfo>
      </Terms>
    </b2528424966f4400b5d92ea883341ad8>
    <gd47a4d9fbf547cb9074c093d57d77c0 xmlns="d3d0bb0d-0b46-4c6d-a2f4-1981166d95c0">
      <Terms xmlns="http://schemas.microsoft.com/office/infopath/2007/PartnerControls"/>
    </gd47a4d9fbf547cb9074c093d57d77c0>
    <Feature xmlns="d3d0bb0d-0b46-4c6d-a2f4-1981166d95c0">false</Feature>
    <lfb45a722fc84f68b6d3dc1a7900189e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lfb45a722fc84f68b6d3dc1a7900189e>
    <TaxCatchAll xmlns="d3d0bb0d-0b46-4c6d-a2f4-1981166d95c0">
      <Value>3</Value>
      <Value>2</Value>
      <Value>1</Value>
    </TaxCatchAll>
    <f231d2454d9a4a1f8307c1e55bc8c5fd xmlns="d3d0bb0d-0b46-4c6d-a2f4-1981166d95c0">
      <Terms xmlns="http://schemas.microsoft.com/office/infopath/2007/PartnerControls"/>
    </f231d2454d9a4a1f8307c1e55bc8c5fd>
    <UniqueItemId xmlns="d3d0bb0d-0b46-4c6d-a2f4-1981166d95c0" xsi:nil="true"/>
    <ContactLoginName xmlns="d3d0bb0d-0b46-4c6d-a2f4-1981166d95c0" xsi:nil="true"/>
    <OwnershipUnitLabel xmlns="d3d0bb0d-0b46-4c6d-a2f4-1981166d95c0" xsi:nil="true"/>
    <ArticleStartDate xmlns="http://schemas.microsoft.com/sharepoint/v3" xsi:nil="true"/>
    <f484770885e6483a8b40a286e9099996 xmlns="d3d0bb0d-0b46-4c6d-a2f4-1981166d95c0">
      <Terms xmlns="http://schemas.microsoft.com/office/infopath/2007/PartnerControls"/>
    </f484770885e6483a8b40a286e9099996>
    <TaxKeywordTaxHTField xmlns="d3d0bb0d-0b46-4c6d-a2f4-1981166d95c0">
      <Terms xmlns="http://schemas.microsoft.com/office/infopath/2007/PartnerControls"/>
    </TaxKeywordTaxHTField>
    <j33b1bc20532487296f1bbbdead35a56 xmlns="d3d0bb0d-0b46-4c6d-a2f4-1981166d95c0">
      <Terms xmlns="http://schemas.microsoft.com/office/infopath/2007/PartnerControls"/>
    </j33b1bc20532487296f1bbbdead35a56>
    <d27838b4b66e4810ae2500678d9ad0e1 xmlns="d3d0bb0d-0b46-4c6d-a2f4-1981166d95c0">
      <Terms xmlns="http://schemas.microsoft.com/office/infopath/2007/PartnerControls"/>
    </d27838b4b66e4810ae2500678d9ad0e1>
    <PublishingContact xmlns="http://schemas.microsoft.com/sharepoint/v3">
      <UserInfo>
        <DisplayName/>
        <AccountId xsi:nil="true"/>
        <AccountType/>
      </UserInfo>
    </PublishingContact>
    <da8d35a074d44872bb711c066b24d86d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da8d35a074d44872bb711c066b24d86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actice Document" ma:contentTypeID="0x0101005E3DE8D4CE26B94F9E67D1E726F26DDD00A01287FCC1F05442B8053D6C8037D77D" ma:contentTypeVersion="48" ma:contentTypeDescription="" ma:contentTypeScope="" ma:versionID="90014f725c2f8cdad857c101b7e09fa7">
  <xsd:schema xmlns:xsd="http://www.w3.org/2001/XMLSchema" xmlns:xs="http://www.w3.org/2001/XMLSchema" xmlns:p="http://schemas.microsoft.com/office/2006/metadata/properties" xmlns:ns1="http://schemas.microsoft.com/sharepoint/v3" xmlns:ns3="d3d0bb0d-0b46-4c6d-a2f4-1981166d95c0" targetNamespace="http://schemas.microsoft.com/office/2006/metadata/properties" ma:root="true" ma:fieldsID="e247816e6832bb0f5b967622fa91f797" ns1:_="" ns3:_="">
    <xsd:import namespace="http://schemas.microsoft.com/sharepoint/v3"/>
    <xsd:import namespace="d3d0bb0d-0b46-4c6d-a2f4-1981166d95c0"/>
    <xsd:element name="properties">
      <xsd:complexType>
        <xsd:sequence>
          <xsd:element name="documentManagement">
            <xsd:complexType>
              <xsd:all>
                <xsd:element ref="ns1:ArticleStartDate" minOccurs="0"/>
                <xsd:element ref="ns3:Contact_x0028_s_x0029_" minOccurs="0"/>
                <xsd:element ref="ns3:Feature" minOccurs="0"/>
                <xsd:element ref="ns3:Abstract" minOccurs="0"/>
                <xsd:element ref="ns1:AverageRating" minOccurs="0"/>
                <xsd:element ref="ns1:LikesCount" minOccurs="0"/>
                <xsd:element ref="ns1:RatingCount" minOccurs="0"/>
                <xsd:element ref="ns1:PublishingRollupImage" minOccurs="0"/>
                <xsd:element ref="ns1:PublishingContact" minOccurs="0"/>
                <xsd:element ref="ns3:da8d35a074d44872bb711c066b24d86d" minOccurs="0"/>
                <xsd:element ref="ns3:lfb45a722fc84f68b6d3dc1a7900189e" minOccurs="0"/>
                <xsd:element ref="ns3:TaxKeywordTaxHTField" minOccurs="0"/>
                <xsd:element ref="ns3:f231d2454d9a4a1f8307c1e55bc8c5fd" minOccurs="0"/>
                <xsd:element ref="ns3:j33b1bc20532487296f1bbbdead35a56" minOccurs="0"/>
                <xsd:element ref="ns3:gd47a4d9fbf547cb9074c093d57d77c0" minOccurs="0"/>
                <xsd:element ref="ns3:TaxCatchAll" minOccurs="0"/>
                <xsd:element ref="ns3:d27838b4b66e4810ae2500678d9ad0e1" minOccurs="0"/>
                <xsd:element ref="ns3:b2528424966f4400b5d92ea883341ad8" minOccurs="0"/>
                <xsd:element ref="ns3:f484770885e6483a8b40a286e9099996" minOccurs="0"/>
                <xsd:element ref="ns3:TaxCatchAllLabel" minOccurs="0"/>
                <xsd:element ref="ns3:ContactUPI" minOccurs="0"/>
                <xsd:element ref="ns3:ContactLoginName" minOccurs="0"/>
                <xsd:element ref="ns3:OwnershipUnitLabel" minOccurs="0"/>
                <xsd:element ref="ns3:UniqueIt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2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AverageRating" ma:index="17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LikesCount" ma:index="18" nillable="true" ma:displayName="Number of Likes" ma:internalName="LikesCount">
      <xsd:simpleType>
        <xsd:restriction base="dms:Unknown"/>
      </xsd:simpleType>
    </xsd:element>
    <xsd:element name="RatingCount" ma:index="1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PublishingRollupImage" ma:index="20" nillable="true" ma:displayName="Rollup Image" ma:description="Rollup Image is a site column created by the Publishing feature. It is used on the Page Content Type as the image for the page shown in content roll-ups such as the Content By Search web part." ma:internalName="PublishingRollupImage">
      <xsd:simpleType>
        <xsd:restriction base="dms:Unknown"/>
      </xsd:simpleType>
    </xsd:element>
    <xsd:element name="PublishingContact" ma:index="21" nillable="true" ma:displayName="Contact" ma:description="Contact is a site column created by the Publishing feature. It is used on the Page Content Type as the person or group who is the contact person for the page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0bb0d-0b46-4c6d-a2f4-1981166d95c0" elementFormDefault="qualified">
    <xsd:import namespace="http://schemas.microsoft.com/office/2006/documentManagement/types"/>
    <xsd:import namespace="http://schemas.microsoft.com/office/infopath/2007/PartnerControls"/>
    <xsd:element name="Contact_x0028_s_x0029_" ma:index="4" nillable="true" ma:displayName="Contact(s)" ma:list="UserInfo" ma:SharePointGroup="0" ma:internalName="Contact_x0028_s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eature" ma:index="14" nillable="true" ma:displayName="Feature" ma:default="0" ma:description="Feature this item?" ma:internalName="Feature">
      <xsd:simpleType>
        <xsd:restriction base="dms:Boolean"/>
      </xsd:simpleType>
    </xsd:element>
    <xsd:element name="Abstract" ma:index="15" nillable="true" ma:displayName="Abstract" ma:internalName="Abstract">
      <xsd:simpleType>
        <xsd:restriction base="dms:Note"/>
      </xsd:simpleType>
    </xsd:element>
    <xsd:element name="da8d35a074d44872bb711c066b24d86d" ma:index="24" nillable="true" ma:taxonomy="true" ma:internalName="da8d35a074d44872bb711c066b24d86d" ma:taxonomyFieldName="GeographicArea" ma:displayName="Geographic Area" ma:default="1;#World|181f87ec-6d12-43c8-9f7a-dc47bc14aa64" ma:fieldId="{da8d35a0-74d4-4872-bb71-1c066b24d86d}" ma:taxonomyMulti="true" ma:sspId="3372e26d-2352-49bf-905e-a7b5617c9e22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b45a722fc84f68b6d3dc1a7900189e" ma:index="29" nillable="true" ma:taxonomy="true" ma:internalName="lfb45a722fc84f68b6d3dc1a7900189e" ma:taxonomyFieldName="InformationClassification" ma:displayName="Information Classification" ma:default="3;#Official Use Only|4119b812-446b-4199-aebc-580c95bfd42a" ma:fieldId="{5fb45a72-2fc8-4f68-b6d3-dc1a7900189e}" ma:sspId="3372e26d-2352-49bf-905e-a7b5617c9e22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30" nillable="true" ma:taxonomy="true" ma:internalName="TaxKeywordTaxHTField" ma:taxonomyFieldName="TaxKeyword" ma:displayName="Enterprise Keywords" ma:fieldId="{23f27201-bee3-471e-b2e7-b64fd8b7ca38}" ma:taxonomyMulti="true" ma:sspId="3372e26d-2352-49bf-905e-a7b5617c9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231d2454d9a4a1f8307c1e55bc8c5fd" ma:index="31" nillable="true" ma:taxonomy="true" ma:internalName="f231d2454d9a4a1f8307c1e55bc8c5fd" ma:taxonomyFieldName="OwnershipUnit" ma:displayName="Ownership Unit" ma:default="" ma:fieldId="{f231d245-4d9a-4a1f-8307-c1e55bc8c5fd}" ma:sspId="3372e26d-2352-49bf-905e-a7b5617c9e22" ma:termSetId="18c80149-e1cc-4689-81ca-9f56a208dd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33b1bc20532487296f1bbbdead35a56" ma:index="32" nillable="true" ma:taxonomy="true" ma:internalName="j33b1bc20532487296f1bbbdead35a56" ma:taxonomyFieldName="HashTags" ma:displayName="HashTags" ma:fieldId="{333b1bc2-0532-4872-96f1-bbbdead35a56}" ma:taxonomyMulti="true" ma:sspId="00000000-0000-0000-0000-000000000000" ma:termSetId="3ceb0050-69a1-40e7-a427-83e2fac80c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d47a4d9fbf547cb9074c093d57d77c0" ma:index="33" nillable="true" ma:taxonomy="true" ma:internalName="gd47a4d9fbf547cb9074c093d57d77c0" ma:taxonomyFieldName="DocumentType" ma:displayName="Document Type" ma:default="" ma:fieldId="{0d47a4d9-fbf5-47cb-9074-c093d57d77c0}" ma:sspId="3372e26d-2352-49bf-905e-a7b5617c9e22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4" nillable="true" ma:displayName="Taxonomy Catch All Column" ma:hidden="true" ma:list="{7ce85961-e33d-4a00-94bb-6eebde026560}" ma:internalName="TaxCatchAll" ma:showField="CatchAllData" ma:web="c753d86d-5f94-4e16-8e41-5d21e503a0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27838b4b66e4810ae2500678d9ad0e1" ma:index="35" nillable="true" ma:taxonomy="true" ma:internalName="d27838b4b66e4810ae2500678d9ad0e1" ma:taxonomyFieldName="Topic_x0028_s_x0029_" ma:displayName="Topic(s)" ma:default="" ma:fieldId="{d27838b4-b66e-4810-ae25-00678d9ad0e1}" ma:taxonomyMulti="true" ma:sspId="3372e26d-2352-49bf-905e-a7b5617c9e22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528424966f4400b5d92ea883341ad8" ma:index="36" nillable="true" ma:taxonomy="true" ma:internalName="b2528424966f4400b5d92ea883341ad8" ma:taxonomyFieldName="Source_x002d_Sponsor" ma:displayName="Source/Sponsor" ma:default="2;#World Bank Group (WBG)|26302eb1-ec78-4f90-9354-a429b34938d0" ma:fieldId="{b2528424-966f-4400-b5d9-2ea883341ad8}" ma:sspId="3372e26d-2352-49bf-905e-a7b5617c9e22" ma:termSetId="70fd8ade-1a0b-4b21-8432-85af10f46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84770885e6483a8b40a286e9099996" ma:index="37" nillable="true" ma:taxonomy="true" ma:internalName="f484770885e6483a8b40a286e9099996" ma:taxonomyFieldName="Development_x0020_Challenge" ma:displayName="Development Challenge" ma:default="" ma:fieldId="{f4847708-85e6-483a-8b40-a286e9099996}" ma:sspId="3372e26d-2352-49bf-905e-a7b5617c9e22" ma:termSetId="f6b4c6cd-8e2f-4709-89c2-38804f6fb0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8" nillable="true" ma:displayName="Taxonomy Catch All Column1" ma:hidden="true" ma:list="{7ce85961-e33d-4a00-94bb-6eebde026560}" ma:internalName="TaxCatchAllLabel" ma:readOnly="true" ma:showField="CatchAllDataLabel" ma:web="c753d86d-5f94-4e16-8e41-5d21e503a0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actUPI" ma:index="39" nillable="true" ma:displayName="ContactUPI" ma:internalName="ContactUPI">
      <xsd:simpleType>
        <xsd:restriction base="dms:Text">
          <xsd:maxLength value="255"/>
        </xsd:restriction>
      </xsd:simpleType>
    </xsd:element>
    <xsd:element name="ContactLoginName" ma:index="40" nillable="true" ma:displayName="ContactLoginName" ma:internalName="ContactLoginName">
      <xsd:simpleType>
        <xsd:restriction base="dms:Text">
          <xsd:maxLength value="255"/>
        </xsd:restriction>
      </xsd:simpleType>
    </xsd:element>
    <xsd:element name="OwnershipUnitLabel" ma:index="41" nillable="true" ma:displayName="OwnershipUnitLabel" ma:internalName="OwnershipUnitLabel">
      <xsd:simpleType>
        <xsd:restriction base="dms:Text">
          <xsd:maxLength value="255"/>
        </xsd:restriction>
      </xsd:simpleType>
    </xsd:element>
    <xsd:element name="UniqueItemId" ma:index="42" nillable="true" ma:displayName="UniqueItemId" ma:internalName="UniqueItemId">
      <xsd:simpleType>
        <xsd:restriction base="dms:Text">
          <xsd:maxLength value="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" ma:displayName="Author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3372e26d-2352-49bf-905e-a7b5617c9e22" ContentTypeId="0x0101005E3DE8D4CE26B94F9E67D1E726F26DDD" PreviousValue="false"/>
</file>

<file path=customXml/itemProps1.xml><?xml version="1.0" encoding="utf-8"?>
<ds:datastoreItem xmlns:ds="http://schemas.openxmlformats.org/officeDocument/2006/customXml" ds:itemID="{DD796E3E-EAA2-44E0-A68D-F8E85A3728CD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3d0bb0d-0b46-4c6d-a2f4-1981166d95c0"/>
  </ds:schemaRefs>
</ds:datastoreItem>
</file>

<file path=customXml/itemProps2.xml><?xml version="1.0" encoding="utf-8"?>
<ds:datastoreItem xmlns:ds="http://schemas.openxmlformats.org/officeDocument/2006/customXml" ds:itemID="{E475DA30-D180-46E5-A9C3-98BD46A4AF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2FB20-86F5-4B63-86AF-6EE88FD0E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d0bb0d-0b46-4c6d-a2f4-1981166d9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BC0B995-64D3-407A-8E33-72A6069ACF1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16849</TotalTime>
  <Words>3552</Words>
  <Application>Microsoft Office PowerPoint</Application>
  <PresentationFormat>Экран (4:3)</PresentationFormat>
  <Paragraphs>600</Paragraphs>
  <Slides>42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8" baseType="lpstr">
      <vt:lpstr>MS PGothic</vt:lpstr>
      <vt:lpstr>MS PGothic</vt:lpstr>
      <vt:lpstr>Andes ExtraLight</vt:lpstr>
      <vt:lpstr>Arial</vt:lpstr>
      <vt:lpstr>Arial Bold</vt:lpstr>
      <vt:lpstr>Calibri</vt:lpstr>
      <vt:lpstr>Calibri Light</vt:lpstr>
      <vt:lpstr>Times New Roman</vt:lpstr>
      <vt:lpstr>Trebuchet MS</vt:lpstr>
      <vt:lpstr>Wingdings</vt:lpstr>
      <vt:lpstr>WBG-Any_Logo</vt:lpstr>
      <vt:lpstr>Full Page Interior</vt:lpstr>
      <vt:lpstr>1_Full Page Interior</vt:lpstr>
      <vt:lpstr>2_Full Page Interior</vt:lpstr>
      <vt:lpstr>Office Theme</vt:lpstr>
      <vt:lpstr>Slide</vt:lpstr>
      <vt:lpstr>Sustainable Logistics Strategy  2030 and Action Plan for Ukraine  Logistics Coordination Council meeting Kyiv, 11 May 2018 </vt:lpstr>
      <vt:lpstr>Презентация PowerPoint</vt:lpstr>
      <vt:lpstr>Презентация PowerPoint</vt:lpstr>
      <vt:lpstr>goal of the Sustainable Logistics Strategy</vt:lpstr>
      <vt:lpstr>Sustainable Logistics Strategy complements the National Transport Strategy for Ukraine </vt:lpstr>
      <vt:lpstr>Several World Bank background studies will be made available in En &amp; UA</vt:lpstr>
      <vt:lpstr>Main findings</vt:lpstr>
      <vt:lpstr>Презентация PowerPoint</vt:lpstr>
      <vt:lpstr>Urgent need to renew UA road freight fleet</vt:lpstr>
      <vt:lpstr>Improving professionalism, road maintenance, and government oversight is key to an efficient road freight transport </vt:lpstr>
      <vt:lpstr>government oversight is vital to build up an efficient road freight transport sector </vt:lpstr>
      <vt:lpstr>bringing UA truck fleet to meet international standards by 2030</vt:lpstr>
      <vt:lpstr>bringing UA truck fleet to meet international standards by 2030</vt:lpstr>
      <vt:lpstr>Ex. Of Fiscal measures to speed up fleet renewal</vt:lpstr>
      <vt:lpstr>Greater private sector participation would increase efficiency of the railway sector </vt:lpstr>
      <vt:lpstr>Speeding up port operations, reducing charges, improving land access and easing regulations inhibiting shipping would improve port logistics </vt:lpstr>
      <vt:lpstr>Revitalizing IWT* will require careful planning and significant investment</vt:lpstr>
      <vt:lpstr>Infrastructure investment, improved logistics services and liberalizing trade to help in meeting the demand for transit </vt:lpstr>
      <vt:lpstr>A comprehensive approach is required to improve multimodal transport</vt:lpstr>
      <vt:lpstr>Three multimodal cases examined</vt:lpstr>
      <vt:lpstr>multimodal potential: Key findings</vt:lpstr>
      <vt:lpstr>A. Odessa/Chornomorsk – Istanbul route: Ro-Ro shipping vs. EURO 1 and 5 trucks </vt:lpstr>
      <vt:lpstr>B. 1 Million tons of bulk over 600 km UA</vt:lpstr>
      <vt:lpstr>C. 11,250 trailer units over 480 km in UA </vt:lpstr>
      <vt:lpstr>BUILDING Skills and competencies IN the LOGISTICS SECTOR</vt:lpstr>
      <vt:lpstr>Urgent need to upgrade skills and competencies through better education and training</vt:lpstr>
      <vt:lpstr>Greater private sector participation is needed in education and training</vt:lpstr>
      <vt:lpstr>Key findings in a swot table</vt:lpstr>
      <vt:lpstr>Презентация PowerPoint</vt:lpstr>
      <vt:lpstr>Презентация PowerPoint</vt:lpstr>
      <vt:lpstr>Implementing the logistics strategy AND ACTION PLAN </vt:lpstr>
      <vt:lpstr>effective implementation of logistics strategy requires coordinated GoU efforts (1)</vt:lpstr>
      <vt:lpstr>effective implementation of logistics strategy requires coordinated GoU efforts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Outlining suitable KPI’s for the logistics strategy:   work-in-progress</vt:lpstr>
      <vt:lpstr>Aligning the KPI’s with the NTS 2030</vt:lpstr>
      <vt:lpstr>Eu provides a Potentially useful set of KPI’s</vt:lpstr>
      <vt:lpstr>Презентация PowerPoint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Gozde Isik</dc:creator>
  <cp:lastModifiedBy>Olga Pulenko</cp:lastModifiedBy>
  <cp:revision>1403</cp:revision>
  <cp:lastPrinted>2018-05-09T10:19:18Z</cp:lastPrinted>
  <dcterms:created xsi:type="dcterms:W3CDTF">2014-08-21T13:38:50Z</dcterms:created>
  <dcterms:modified xsi:type="dcterms:W3CDTF">2018-06-06T16:27:36Z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0x0101005E3DE8D4CE26B94F9E67D1E726F26DDD00A01287FCC1F05442B8053D6C8037D77D</vt:lpwstr>
  </property>
  <property fmtid="{D5CDD505-2E9C-101B-9397-08002B2CF9AE}" pid="3" name="InformationClassification">
    <vt:lpwstr>3;#Official Use Only|4119b812-446b-4199-aebc-580c95bfd42a</vt:lpwstr>
  </property>
  <property fmtid="{D5CDD505-2E9C-101B-9397-08002B2CF9AE}" pid="4" name="OwnershipUnit">
    <vt:lpwstr/>
  </property>
  <property fmtid="{D5CDD505-2E9C-101B-9397-08002B2CF9AE}" pid="5" name="TaxKeyword">
    <vt:lpwstr/>
  </property>
  <property fmtid="{D5CDD505-2E9C-101B-9397-08002B2CF9AE}" pid="6" name="Source-Sponsor">
    <vt:lpwstr>2;#World Bank Group (WBG)|26302eb1-ec78-4f90-9354-a429b34938d0</vt:lpwstr>
  </property>
  <property fmtid="{D5CDD505-2E9C-101B-9397-08002B2CF9AE}" pid="7" name="Topic(s)">
    <vt:lpwstr/>
  </property>
  <property fmtid="{D5CDD505-2E9C-101B-9397-08002B2CF9AE}" pid="8" name="GeographicArea">
    <vt:lpwstr>1;#World|181f87ec-6d12-43c8-9f7a-dc47bc14aa64</vt:lpwstr>
  </property>
  <property fmtid="{D5CDD505-2E9C-101B-9397-08002B2CF9AE}" pid="9" name="HashTags">
    <vt:lpwstr/>
  </property>
  <property fmtid="{D5CDD505-2E9C-101B-9397-08002B2CF9AE}" pid="10" name="DocumentType">
    <vt:lpwstr/>
  </property>
  <property fmtid="{D5CDD505-2E9C-101B-9397-08002B2CF9AE}" pid="11" name="Development_x0020_Challenge">
    <vt:lpwstr/>
  </property>
  <property fmtid="{D5CDD505-2E9C-101B-9397-08002B2CF9AE}" pid="12" name="Development Challenge">
    <vt:lpwstr/>
  </property>
</Properties>
</file>